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369" r:id="rId2"/>
    <p:sldId id="285" r:id="rId3"/>
    <p:sldId id="326" r:id="rId4"/>
    <p:sldId id="327" r:id="rId5"/>
    <p:sldId id="328" r:id="rId6"/>
    <p:sldId id="329" r:id="rId7"/>
    <p:sldId id="330" r:id="rId8"/>
    <p:sldId id="331" r:id="rId9"/>
    <p:sldId id="332" r:id="rId10"/>
    <p:sldId id="370" r:id="rId11"/>
    <p:sldId id="371" r:id="rId12"/>
    <p:sldId id="372" r:id="rId13"/>
    <p:sldId id="333" r:id="rId14"/>
    <p:sldId id="334" r:id="rId15"/>
    <p:sldId id="335" r:id="rId16"/>
    <p:sldId id="336" r:id="rId17"/>
    <p:sldId id="341" r:id="rId18"/>
    <p:sldId id="342" r:id="rId19"/>
    <p:sldId id="290" r:id="rId20"/>
    <p:sldId id="291" r:id="rId21"/>
    <p:sldId id="292" r:id="rId22"/>
    <p:sldId id="373" r:id="rId23"/>
    <p:sldId id="343" r:id="rId24"/>
    <p:sldId id="344" r:id="rId25"/>
    <p:sldId id="345" r:id="rId26"/>
    <p:sldId id="346" r:id="rId27"/>
    <p:sldId id="347" r:id="rId28"/>
    <p:sldId id="348" r:id="rId29"/>
    <p:sldId id="349" r:id="rId30"/>
    <p:sldId id="350" r:id="rId31"/>
    <p:sldId id="351" r:id="rId32"/>
    <p:sldId id="352" r:id="rId33"/>
    <p:sldId id="289" r:id="rId34"/>
    <p:sldId id="286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1323" userDrawn="1">
          <p15:clr>
            <a:srgbClr val="A4A3A4"/>
          </p15:clr>
        </p15:guide>
        <p15:guide id="3" pos="6176" userDrawn="1">
          <p15:clr>
            <a:srgbClr val="A4A3A4"/>
          </p15:clr>
        </p15:guide>
        <p15:guide id="4" orient="horz" pos="640" userDrawn="1">
          <p15:clr>
            <a:srgbClr val="A4A3A4"/>
          </p15:clr>
        </p15:guide>
        <p15:guide id="5" orient="horz" pos="822" userDrawn="1">
          <p15:clr>
            <a:srgbClr val="A4A3A4"/>
          </p15:clr>
        </p15:guide>
        <p15:guide id="6" orient="horz" pos="1820" userDrawn="1">
          <p15:clr>
            <a:srgbClr val="A4A3A4"/>
          </p15:clr>
        </p15:guide>
        <p15:guide id="7" orient="horz" pos="40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AE5"/>
    <a:srgbClr val="ECF0F3"/>
    <a:srgbClr val="333333"/>
    <a:srgbClr val="24CCCC"/>
    <a:srgbClr val="125680"/>
    <a:srgbClr val="B0F7F4"/>
    <a:srgbClr val="2B3E4F"/>
    <a:srgbClr val="F4CD00"/>
    <a:srgbClr val="F6443B"/>
    <a:srgbClr val="0C15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4660"/>
  </p:normalViewPr>
  <p:slideViewPr>
    <p:cSldViewPr snapToGrid="0">
      <p:cViewPr varScale="1">
        <p:scale>
          <a:sx n="81" d="100"/>
          <a:sy n="81" d="100"/>
        </p:scale>
        <p:origin x="749" y="62"/>
      </p:cViewPr>
      <p:guideLst>
        <p:guide orient="horz" pos="2160"/>
        <p:guide pos="1323"/>
        <p:guide pos="6176"/>
        <p:guide orient="horz" pos="640"/>
        <p:guide orient="horz" pos="822"/>
        <p:guide orient="horz" pos="1820"/>
        <p:guide orient="horz" pos="40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E3CE29-B8C4-4E19-8973-D1E57FE6CCFE}" type="datetimeFigureOut">
              <a:rPr lang="id-ID" smtClean="0"/>
              <a:t>02/05/2021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473EF-BFDE-4BA9-B5CE-CDA099F5125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45541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473EF-BFDE-4BA9-B5CE-CDA099F51259}" type="slidenum">
              <a:rPr lang="id-ID" smtClean="0"/>
              <a:t>22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83536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AB65F-E1CD-4DF5-869D-309059F8B1B3}" type="datetimeFigureOut">
              <a:rPr lang="en-US" smtClean="0"/>
              <a:t>5/2/2021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5ABD7-13F5-4022-B0BE-A42311CF7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610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AB65F-E1CD-4DF5-869D-309059F8B1B3}" type="datetimeFigureOut">
              <a:rPr lang="en-US" smtClean="0"/>
              <a:t>5/2/2021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5ABD7-13F5-4022-B0BE-A42311CF7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895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AB65F-E1CD-4DF5-869D-309059F8B1B3}" type="datetimeFigureOut">
              <a:rPr lang="en-US" smtClean="0"/>
              <a:t>5/2/2021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5ABD7-13F5-4022-B0BE-A42311CF7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5275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CDE0C782-0262-455F-A966-3FC78F77F5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965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D7A5515-21C5-4AF0-A7C4-E9F56379F8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" y="0"/>
            <a:ext cx="121615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2505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F7AE5E-DE2D-440C-A0C9-590685D93C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"/>
            <a:ext cx="12192000" cy="684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2912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5A9DA75-9F8F-40B9-A4A7-523E272390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"/>
            <a:ext cx="12192000" cy="682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2837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B4D3DDB-7AE5-4657-9CAC-C0DA5B4040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8024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770F58C9-04E3-4998-B894-F7F3286F05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2612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633B1E55-ABFA-465A-A7B8-6AEF7CA7B6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272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D1219D82-E9F7-406C-9880-31AB5927A1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779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AB65F-E1CD-4DF5-869D-309059F8B1B3}" type="datetimeFigureOut">
              <a:rPr lang="en-US" smtClean="0"/>
              <a:t>5/2/2021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5ABD7-13F5-4022-B0BE-A42311CF7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8889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E1FEDFE-A2C1-444B-BF4B-F8AD9615D4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" y="0"/>
            <a:ext cx="121615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2080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263B74-3891-465D-A0A8-2042A67D00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"/>
            <a:ext cx="12192000" cy="684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5015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6B12A0D-58E5-48BB-94C0-96670DE497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"/>
            <a:ext cx="12192000" cy="682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3348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F0311CF6-192B-4E11-AC12-35C7063B20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640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F768469-2515-4772-9EC0-0AD80052AF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" y="0"/>
            <a:ext cx="121825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0450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A98BF320-05D0-41F7-B4ED-646C492F8D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4069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7BC16F55-E50C-4CA6-9177-5910D172EF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6903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7F8340-44DE-48DC-9C85-761E498DC2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" y="0"/>
            <a:ext cx="121825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19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AB65F-E1CD-4DF5-869D-309059F8B1B3}" type="datetimeFigureOut">
              <a:rPr lang="en-US" smtClean="0"/>
              <a:t>5/2/2021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5ABD7-13F5-4022-B0BE-A42311CF7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041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AB65F-E1CD-4DF5-869D-309059F8B1B3}" type="datetimeFigureOut">
              <a:rPr lang="en-US" smtClean="0"/>
              <a:t>5/2/2021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5ABD7-13F5-4022-B0BE-A42311CF7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155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AB65F-E1CD-4DF5-869D-309059F8B1B3}" type="datetimeFigureOut">
              <a:rPr lang="en-US" smtClean="0"/>
              <a:t>5/2/2021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5ABD7-13F5-4022-B0BE-A42311CF7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221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AB65F-E1CD-4DF5-869D-309059F8B1B3}" type="datetimeFigureOut">
              <a:rPr lang="en-US" smtClean="0"/>
              <a:t>5/2/2021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5ABD7-13F5-4022-B0BE-A42311CF7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236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AB65F-E1CD-4DF5-869D-309059F8B1B3}" type="datetimeFigureOut">
              <a:rPr lang="en-US" smtClean="0"/>
              <a:t>5/2/2021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5ABD7-13F5-4022-B0BE-A42311CF7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019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AB65F-E1CD-4DF5-869D-309059F8B1B3}" type="datetimeFigureOut">
              <a:rPr lang="en-US" smtClean="0"/>
              <a:t>5/2/2021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5ABD7-13F5-4022-B0BE-A42311CF7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506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AB65F-E1CD-4DF5-869D-309059F8B1B3}" type="datetimeFigureOut">
              <a:rPr lang="en-US" smtClean="0"/>
              <a:t>5/2/2021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5ABD7-13F5-4022-B0BE-A42311CF7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774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AB65F-E1CD-4DF5-869D-309059F8B1B3}" type="datetimeFigureOut">
              <a:rPr lang="en-US" smtClean="0"/>
              <a:t>5/2/2021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5ABD7-13F5-4022-B0BE-A42311CF7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792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6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Relationship Id="rId6" Type="http://schemas.openxmlformats.org/officeDocument/2006/relationships/hyperlink" Target="http://www.wmfc.org/uploads/GenerationalDifferencesChart.pdf" TargetMode="Externa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Relationship Id="rId5" Type="http://schemas.openxmlformats.org/officeDocument/2006/relationships/hyperlink" Target="https://www.forbes.com/sites/williamcraig/2016/02/27/your-company-will-adopt-its-own-culture-whether-you-nurture-it-or-not/#3f9543a47781" TargetMode="External"/><Relationship Id="rId4" Type="http://schemas.openxmlformats.org/officeDocument/2006/relationships/hyperlink" Target="http://www.fastcompany.com/3020929/leadership-now/80-of-companies-dont-care-about-company-culture-do-you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psmart.com/features/apple-2019-five-core-values-will-affect/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FBDE387-BFFD-4172-9708-F8DC0237BC66}"/>
              </a:ext>
            </a:extLst>
          </p:cNvPr>
          <p:cNvSpPr txBox="1">
            <a:spLocks/>
          </p:cNvSpPr>
          <p:nvPr/>
        </p:nvSpPr>
        <p:spPr bwMode="auto">
          <a:xfrm>
            <a:off x="3637024" y="2242942"/>
            <a:ext cx="6555469" cy="821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800" b="1" kern="1200" cap="none">
                <a:solidFill>
                  <a:srgbClr val="FFFFFF"/>
                </a:solidFill>
                <a:latin typeface="+mj-lt"/>
                <a:ea typeface="Geneva" pitchFamily="-111" charset="-128"/>
                <a:cs typeface="Geneva" pitchFamily="-111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9pPr>
          </a:lstStyle>
          <a:p>
            <a:pPr lvl="0">
              <a:defRPr/>
            </a:pPr>
            <a:r>
              <a:rPr lang="en-US" dirty="0">
                <a:solidFill>
                  <a:srgbClr val="333333"/>
                </a:solidFill>
                <a:latin typeface="Arial"/>
              </a:rPr>
              <a:t>What’s your Culture Club?</a:t>
            </a:r>
          </a:p>
        </p:txBody>
      </p:sp>
      <p:sp>
        <p:nvSpPr>
          <p:cNvPr id="3" name="Google Shape;139;p2">
            <a:extLst>
              <a:ext uri="{FF2B5EF4-FFF2-40B4-BE49-F238E27FC236}">
                <a16:creationId xmlns:a16="http://schemas.microsoft.com/office/drawing/2014/main" id="{75CED93A-B085-489D-8206-546206861A93}"/>
              </a:ext>
            </a:extLst>
          </p:cNvPr>
          <p:cNvSpPr txBox="1">
            <a:spLocks/>
          </p:cNvSpPr>
          <p:nvPr/>
        </p:nvSpPr>
        <p:spPr>
          <a:xfrm>
            <a:off x="3637024" y="3429000"/>
            <a:ext cx="6843300" cy="3256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088A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088A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088A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088A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088A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088A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088A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088A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088A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088A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088A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088A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088A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088A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088A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088A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Cameron M. Cox, III, MHA, FACMPE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Coronis Health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Chapel Hill, NC </a:t>
            </a:r>
          </a:p>
        </p:txBody>
      </p:sp>
    </p:spTree>
    <p:extLst>
      <p:ext uri="{BB962C8B-B14F-4D97-AF65-F5344CB8AC3E}">
        <p14:creationId xmlns:p14="http://schemas.microsoft.com/office/powerpoint/2010/main" val="584732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2A083B0-2204-4422-9161-822F79E91D0B}"/>
              </a:ext>
            </a:extLst>
          </p:cNvPr>
          <p:cNvSpPr txBox="1">
            <a:spLocks/>
          </p:cNvSpPr>
          <p:nvPr/>
        </p:nvSpPr>
        <p:spPr bwMode="auto">
          <a:xfrm>
            <a:off x="2015566" y="1391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 kern="1200">
                <a:solidFill>
                  <a:schemeClr val="tx2"/>
                </a:solidFill>
                <a:latin typeface="+mj-lt"/>
                <a:ea typeface="Geneva" pitchFamily="-111" charset="-128"/>
                <a:cs typeface="Geneva" pitchFamily="-111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9pPr>
          </a:lstStyle>
          <a:p>
            <a:pPr lvl="0">
              <a:defRPr/>
            </a:pPr>
            <a:r>
              <a:rPr lang="en-US" dirty="0">
                <a:solidFill>
                  <a:srgbClr val="333333"/>
                </a:solidFill>
                <a:latin typeface="Arial"/>
              </a:rPr>
              <a:t>Adhocracy Culture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Geneva" pitchFamily="-111" charset="-128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5CB7DD5-5ABD-45BB-ADB8-FEF9F1DBDE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4098112"/>
              </p:ext>
            </p:extLst>
          </p:nvPr>
        </p:nvGraphicFramePr>
        <p:xfrm>
          <a:off x="2444212" y="1304925"/>
          <a:ext cx="6925240" cy="4706221"/>
        </p:xfrm>
        <a:graphic>
          <a:graphicData uri="http://schemas.openxmlformats.org/drawingml/2006/table">
            <a:tbl>
              <a:tblPr>
                <a:solidFill>
                  <a:srgbClr val="ECF0F3"/>
                </a:solidFill>
              </a:tblPr>
              <a:tblGrid>
                <a:gridCol w="2835772">
                  <a:extLst>
                    <a:ext uri="{9D8B030D-6E8A-4147-A177-3AD203B41FA5}">
                      <a16:colId xmlns:a16="http://schemas.microsoft.com/office/drawing/2014/main" val="3001959045"/>
                    </a:ext>
                  </a:extLst>
                </a:gridCol>
                <a:gridCol w="4089468">
                  <a:extLst>
                    <a:ext uri="{9D8B030D-6E8A-4147-A177-3AD203B41FA5}">
                      <a16:colId xmlns:a16="http://schemas.microsoft.com/office/drawing/2014/main" val="2803374766"/>
                    </a:ext>
                  </a:extLst>
                </a:gridCol>
              </a:tblGrid>
              <a:tr h="43386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Leader Type:</a:t>
                      </a:r>
                    </a:p>
                  </a:txBody>
                  <a:tcPr marL="9073" marR="9073" marT="90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AAE5"/>
                    </a:solidFill>
                  </a:tcPr>
                </a:tc>
                <a:tc>
                  <a:txBody>
                    <a:bodyPr/>
                    <a:lstStyle/>
                    <a:p>
                      <a:pPr marL="180000" algn="l" fontAlgn="b"/>
                      <a:r>
                        <a:rPr lang="en-US" sz="2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Innovator</a:t>
                      </a:r>
                    </a:p>
                  </a:txBody>
                  <a:tcPr marL="9073" marR="9073" marT="9073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5265366"/>
                  </a:ext>
                </a:extLst>
              </a:tr>
              <a:tr h="482363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073" marR="9073" marT="90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AAE5"/>
                    </a:solidFill>
                  </a:tcPr>
                </a:tc>
                <a:tc>
                  <a:txBody>
                    <a:bodyPr/>
                    <a:lstStyle/>
                    <a:p>
                      <a:pPr marL="180000" algn="l" fontAlgn="b"/>
                      <a:r>
                        <a:rPr lang="en-US" sz="2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Entrepreneur</a:t>
                      </a:r>
                    </a:p>
                  </a:txBody>
                  <a:tcPr marL="9073" marR="9073" marT="9073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6930990"/>
                  </a:ext>
                </a:extLst>
              </a:tr>
              <a:tr h="482363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073" marR="9073" marT="90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AAE5"/>
                    </a:solidFill>
                  </a:tcPr>
                </a:tc>
                <a:tc>
                  <a:txBody>
                    <a:bodyPr/>
                    <a:lstStyle/>
                    <a:p>
                      <a:pPr marL="180000" algn="l" fontAlgn="b"/>
                      <a:r>
                        <a:rPr lang="en-US" sz="2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Visionary</a:t>
                      </a:r>
                    </a:p>
                  </a:txBody>
                  <a:tcPr marL="9073" marR="9073" marT="9073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919282"/>
                  </a:ext>
                </a:extLst>
              </a:tr>
              <a:tr h="482363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073" marR="9073" marT="90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CF0F3"/>
                    </a:solidFill>
                  </a:tcPr>
                </a:tc>
                <a:tc>
                  <a:txBody>
                    <a:bodyPr/>
                    <a:lstStyle/>
                    <a:p>
                      <a:pPr marL="180000" algn="l" fontAlgn="b"/>
                      <a:r>
                        <a:rPr lang="en-US" sz="2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073" marR="9073" marT="9073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CF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4225428"/>
                  </a:ext>
                </a:extLst>
              </a:tr>
              <a:tr h="482363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Value Drivers:</a:t>
                      </a:r>
                    </a:p>
                  </a:txBody>
                  <a:tcPr marL="9073" marR="9073" marT="90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AAE5"/>
                    </a:solidFill>
                  </a:tcPr>
                </a:tc>
                <a:tc>
                  <a:txBody>
                    <a:bodyPr/>
                    <a:lstStyle/>
                    <a:p>
                      <a:pPr marL="180000" algn="l" fontAlgn="b"/>
                      <a:r>
                        <a:rPr lang="en-US" sz="2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Innovations</a:t>
                      </a:r>
                    </a:p>
                  </a:txBody>
                  <a:tcPr marL="9073" marR="9073" marT="9073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920816"/>
                  </a:ext>
                </a:extLst>
              </a:tr>
              <a:tr h="482363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073" marR="9073" marT="90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AAE5"/>
                    </a:solidFill>
                  </a:tcPr>
                </a:tc>
                <a:tc>
                  <a:txBody>
                    <a:bodyPr/>
                    <a:lstStyle/>
                    <a:p>
                      <a:pPr marL="180000" algn="l" fontAlgn="b"/>
                      <a:r>
                        <a:rPr lang="en-US" sz="2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Creativity</a:t>
                      </a:r>
                    </a:p>
                  </a:txBody>
                  <a:tcPr marL="9073" marR="9073" marT="9073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9559643"/>
                  </a:ext>
                </a:extLst>
              </a:tr>
              <a:tr h="482363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073" marR="9073" marT="90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AAE5"/>
                    </a:solidFill>
                  </a:tcPr>
                </a:tc>
                <a:tc>
                  <a:txBody>
                    <a:bodyPr/>
                    <a:lstStyle/>
                    <a:p>
                      <a:pPr marL="180000" algn="l" fontAlgn="b"/>
                      <a:r>
                        <a:rPr lang="en-US" sz="2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Development</a:t>
                      </a:r>
                    </a:p>
                  </a:txBody>
                  <a:tcPr marL="9073" marR="9073" marT="9073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0295008"/>
                  </a:ext>
                </a:extLst>
              </a:tr>
              <a:tr h="482363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073" marR="9073" marT="90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CF0F3"/>
                    </a:solidFill>
                  </a:tcPr>
                </a:tc>
                <a:tc>
                  <a:txBody>
                    <a:bodyPr/>
                    <a:lstStyle/>
                    <a:p>
                      <a:pPr marL="180000" algn="l" fontAlgn="b"/>
                      <a:r>
                        <a:rPr lang="en-US" sz="2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073" marR="9073" marT="9073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CF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1207565"/>
                  </a:ext>
                </a:extLst>
              </a:tr>
              <a:tr h="89582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Theory for    </a:t>
                      </a:r>
                    </a:p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Effectiveness:</a:t>
                      </a:r>
                    </a:p>
                  </a:txBody>
                  <a:tcPr marL="9073" marR="9073" marT="90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AE5"/>
                    </a:solidFill>
                  </a:tcPr>
                </a:tc>
                <a:tc>
                  <a:txBody>
                    <a:bodyPr/>
                    <a:lstStyle/>
                    <a:p>
                      <a:pPr marL="180000" algn="l" fontAlgn="b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n-US" sz="2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Innovativeness</a:t>
                      </a:r>
                    </a:p>
                    <a:p>
                      <a:pPr marL="180000" algn="l" fontAlgn="b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n-US" sz="2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 Sources</a:t>
                      </a:r>
                    </a:p>
                  </a:txBody>
                  <a:tcPr marL="9073" marR="9073" marT="9073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07514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53642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2A083B0-2204-4422-9161-822F79E91D0B}"/>
              </a:ext>
            </a:extLst>
          </p:cNvPr>
          <p:cNvSpPr txBox="1">
            <a:spLocks/>
          </p:cNvSpPr>
          <p:nvPr/>
        </p:nvSpPr>
        <p:spPr bwMode="auto">
          <a:xfrm>
            <a:off x="2015566" y="1391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 kern="1200">
                <a:solidFill>
                  <a:schemeClr val="tx2"/>
                </a:solidFill>
                <a:latin typeface="+mj-lt"/>
                <a:ea typeface="Geneva" pitchFamily="-111" charset="-128"/>
                <a:cs typeface="Geneva" pitchFamily="-111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9pPr>
          </a:lstStyle>
          <a:p>
            <a:pPr lvl="0">
              <a:defRPr/>
            </a:pPr>
            <a:r>
              <a:rPr lang="en-US" dirty="0">
                <a:solidFill>
                  <a:srgbClr val="333333"/>
                </a:solidFill>
                <a:latin typeface="Arial"/>
              </a:rPr>
              <a:t>Hierarchy Culture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Geneva" pitchFamily="-111" charset="-128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5CB7DD5-5ABD-45BB-ADB8-FEF9F1DBDE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7319957"/>
              </p:ext>
            </p:extLst>
          </p:nvPr>
        </p:nvGraphicFramePr>
        <p:xfrm>
          <a:off x="2444212" y="1304925"/>
          <a:ext cx="6925240" cy="4706221"/>
        </p:xfrm>
        <a:graphic>
          <a:graphicData uri="http://schemas.openxmlformats.org/drawingml/2006/table">
            <a:tbl>
              <a:tblPr>
                <a:solidFill>
                  <a:srgbClr val="ECF0F3"/>
                </a:solidFill>
              </a:tblPr>
              <a:tblGrid>
                <a:gridCol w="2835772">
                  <a:extLst>
                    <a:ext uri="{9D8B030D-6E8A-4147-A177-3AD203B41FA5}">
                      <a16:colId xmlns:a16="http://schemas.microsoft.com/office/drawing/2014/main" val="3001959045"/>
                    </a:ext>
                  </a:extLst>
                </a:gridCol>
                <a:gridCol w="4089468">
                  <a:extLst>
                    <a:ext uri="{9D8B030D-6E8A-4147-A177-3AD203B41FA5}">
                      <a16:colId xmlns:a16="http://schemas.microsoft.com/office/drawing/2014/main" val="2803374766"/>
                    </a:ext>
                  </a:extLst>
                </a:gridCol>
              </a:tblGrid>
              <a:tr h="43386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Leader Type:</a:t>
                      </a:r>
                    </a:p>
                  </a:txBody>
                  <a:tcPr marL="9073" marR="9073" marT="90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AAE5"/>
                    </a:solidFill>
                  </a:tcPr>
                </a:tc>
                <a:tc>
                  <a:txBody>
                    <a:bodyPr/>
                    <a:lstStyle/>
                    <a:p>
                      <a:pPr marL="180000" algn="l" fontAlgn="b"/>
                      <a:r>
                        <a:rPr lang="en-US" sz="2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Coordinator</a:t>
                      </a:r>
                    </a:p>
                  </a:txBody>
                  <a:tcPr marL="9073" marR="9073" marT="9073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5265366"/>
                  </a:ext>
                </a:extLst>
              </a:tr>
              <a:tr h="482363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073" marR="9073" marT="90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AAE5"/>
                    </a:solidFill>
                  </a:tcPr>
                </a:tc>
                <a:tc>
                  <a:txBody>
                    <a:bodyPr/>
                    <a:lstStyle/>
                    <a:p>
                      <a:pPr marL="180000" algn="l" fontAlgn="b"/>
                      <a:r>
                        <a:rPr lang="en-US" sz="2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Monitor</a:t>
                      </a:r>
                    </a:p>
                  </a:txBody>
                  <a:tcPr marL="9073" marR="9073" marT="9073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6930990"/>
                  </a:ext>
                </a:extLst>
              </a:tr>
              <a:tr h="482363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073" marR="9073" marT="90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AAE5"/>
                    </a:solidFill>
                  </a:tcPr>
                </a:tc>
                <a:tc>
                  <a:txBody>
                    <a:bodyPr/>
                    <a:lstStyle/>
                    <a:p>
                      <a:pPr marL="180000" algn="l" fontAlgn="b"/>
                      <a:r>
                        <a:rPr lang="en-US" sz="2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Organizer</a:t>
                      </a:r>
                    </a:p>
                  </a:txBody>
                  <a:tcPr marL="9073" marR="9073" marT="9073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919282"/>
                  </a:ext>
                </a:extLst>
              </a:tr>
              <a:tr h="482363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073" marR="9073" marT="90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CF0F3"/>
                    </a:solidFill>
                  </a:tcPr>
                </a:tc>
                <a:tc>
                  <a:txBody>
                    <a:bodyPr/>
                    <a:lstStyle/>
                    <a:p>
                      <a:pPr marL="180000" algn="l" fontAlgn="b"/>
                      <a:r>
                        <a:rPr lang="en-US" sz="2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073" marR="9073" marT="9073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CF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4225428"/>
                  </a:ext>
                </a:extLst>
              </a:tr>
              <a:tr h="482363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Value Drivers:</a:t>
                      </a:r>
                    </a:p>
                  </a:txBody>
                  <a:tcPr marL="9073" marR="9073" marT="90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AAE5"/>
                    </a:solidFill>
                  </a:tcPr>
                </a:tc>
                <a:tc>
                  <a:txBody>
                    <a:bodyPr/>
                    <a:lstStyle/>
                    <a:p>
                      <a:pPr marL="180000" algn="l" fontAlgn="b"/>
                      <a:r>
                        <a:rPr lang="en-US" sz="2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Efficiency</a:t>
                      </a:r>
                    </a:p>
                  </a:txBody>
                  <a:tcPr marL="9073" marR="9073" marT="9073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920816"/>
                  </a:ext>
                </a:extLst>
              </a:tr>
              <a:tr h="482363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073" marR="9073" marT="90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AAE5"/>
                    </a:solidFill>
                  </a:tcPr>
                </a:tc>
                <a:tc>
                  <a:txBody>
                    <a:bodyPr/>
                    <a:lstStyle/>
                    <a:p>
                      <a:pPr marL="180000" algn="l" fontAlgn="b"/>
                      <a:r>
                        <a:rPr lang="en-US" sz="2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Timeliness</a:t>
                      </a:r>
                    </a:p>
                  </a:txBody>
                  <a:tcPr marL="9073" marR="9073" marT="9073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9559643"/>
                  </a:ext>
                </a:extLst>
              </a:tr>
              <a:tr h="482363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073" marR="9073" marT="90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AAE5"/>
                    </a:solidFill>
                  </a:tcPr>
                </a:tc>
                <a:tc>
                  <a:txBody>
                    <a:bodyPr/>
                    <a:lstStyle/>
                    <a:p>
                      <a:pPr marL="180000" algn="l" fontAlgn="b"/>
                      <a:r>
                        <a:rPr lang="en-US" sz="2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Consistency</a:t>
                      </a:r>
                    </a:p>
                  </a:txBody>
                  <a:tcPr marL="9073" marR="9073" marT="9073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0295008"/>
                  </a:ext>
                </a:extLst>
              </a:tr>
              <a:tr h="482363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073" marR="9073" marT="90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CF0F3"/>
                    </a:solidFill>
                  </a:tcPr>
                </a:tc>
                <a:tc>
                  <a:txBody>
                    <a:bodyPr/>
                    <a:lstStyle/>
                    <a:p>
                      <a:pPr marL="180000" algn="l" fontAlgn="b"/>
                      <a:r>
                        <a:rPr lang="en-US" sz="2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073" marR="9073" marT="9073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CF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1207565"/>
                  </a:ext>
                </a:extLst>
              </a:tr>
              <a:tr h="89582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Theory for    </a:t>
                      </a:r>
                    </a:p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Effectiveness:</a:t>
                      </a:r>
                    </a:p>
                  </a:txBody>
                  <a:tcPr marL="9073" marR="9073" marT="90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AE5"/>
                    </a:solidFill>
                  </a:tcPr>
                </a:tc>
                <a:tc>
                  <a:txBody>
                    <a:bodyPr/>
                    <a:lstStyle/>
                    <a:p>
                      <a:pPr marL="180000" algn="l" fontAlgn="b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n-US" sz="2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Control</a:t>
                      </a:r>
                    </a:p>
                    <a:p>
                      <a:pPr marL="180000" algn="l" fontAlgn="b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n-US" sz="2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Efficiency</a:t>
                      </a:r>
                    </a:p>
                  </a:txBody>
                  <a:tcPr marL="9073" marR="9073" marT="9073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07514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4999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2A083B0-2204-4422-9161-822F79E91D0B}"/>
              </a:ext>
            </a:extLst>
          </p:cNvPr>
          <p:cNvSpPr txBox="1">
            <a:spLocks/>
          </p:cNvSpPr>
          <p:nvPr/>
        </p:nvSpPr>
        <p:spPr bwMode="auto">
          <a:xfrm>
            <a:off x="2015566" y="1391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 kern="1200">
                <a:solidFill>
                  <a:schemeClr val="tx2"/>
                </a:solidFill>
                <a:latin typeface="+mj-lt"/>
                <a:ea typeface="Geneva" pitchFamily="-111" charset="-128"/>
                <a:cs typeface="Geneva" pitchFamily="-111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9pPr>
          </a:lstStyle>
          <a:p>
            <a:pPr lvl="0">
              <a:defRPr/>
            </a:pPr>
            <a:r>
              <a:rPr lang="en-US" dirty="0">
                <a:solidFill>
                  <a:srgbClr val="333333"/>
                </a:solidFill>
                <a:latin typeface="Arial"/>
              </a:rPr>
              <a:t>Market Culture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Geneva" pitchFamily="-111" charset="-128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5CB7DD5-5ABD-45BB-ADB8-FEF9F1DBDE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8786527"/>
              </p:ext>
            </p:extLst>
          </p:nvPr>
        </p:nvGraphicFramePr>
        <p:xfrm>
          <a:off x="2444212" y="1304925"/>
          <a:ext cx="6925240" cy="4706221"/>
        </p:xfrm>
        <a:graphic>
          <a:graphicData uri="http://schemas.openxmlformats.org/drawingml/2006/table">
            <a:tbl>
              <a:tblPr>
                <a:solidFill>
                  <a:srgbClr val="ECF0F3"/>
                </a:solidFill>
              </a:tblPr>
              <a:tblGrid>
                <a:gridCol w="2835772">
                  <a:extLst>
                    <a:ext uri="{9D8B030D-6E8A-4147-A177-3AD203B41FA5}">
                      <a16:colId xmlns:a16="http://schemas.microsoft.com/office/drawing/2014/main" val="3001959045"/>
                    </a:ext>
                  </a:extLst>
                </a:gridCol>
                <a:gridCol w="4089468">
                  <a:extLst>
                    <a:ext uri="{9D8B030D-6E8A-4147-A177-3AD203B41FA5}">
                      <a16:colId xmlns:a16="http://schemas.microsoft.com/office/drawing/2014/main" val="2803374766"/>
                    </a:ext>
                  </a:extLst>
                </a:gridCol>
              </a:tblGrid>
              <a:tr h="43386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Leader Type:</a:t>
                      </a:r>
                    </a:p>
                  </a:txBody>
                  <a:tcPr marL="9073" marR="9073" marT="90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AAE5"/>
                    </a:solidFill>
                  </a:tcPr>
                </a:tc>
                <a:tc>
                  <a:txBody>
                    <a:bodyPr/>
                    <a:lstStyle/>
                    <a:p>
                      <a:pPr marL="180000" algn="l" fontAlgn="b"/>
                      <a:r>
                        <a:rPr lang="en-US" sz="2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Competitor</a:t>
                      </a:r>
                    </a:p>
                  </a:txBody>
                  <a:tcPr marL="9073" marR="9073" marT="9073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5265366"/>
                  </a:ext>
                </a:extLst>
              </a:tr>
              <a:tr h="482363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073" marR="9073" marT="90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AAE5"/>
                    </a:solidFill>
                  </a:tcPr>
                </a:tc>
                <a:tc>
                  <a:txBody>
                    <a:bodyPr/>
                    <a:lstStyle/>
                    <a:p>
                      <a:pPr marL="180000" algn="l" fontAlgn="b"/>
                      <a:r>
                        <a:rPr lang="en-US" sz="2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Hard Driver</a:t>
                      </a:r>
                    </a:p>
                  </a:txBody>
                  <a:tcPr marL="9073" marR="9073" marT="9073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6930990"/>
                  </a:ext>
                </a:extLst>
              </a:tr>
              <a:tr h="482363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073" marR="9073" marT="90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AAE5"/>
                    </a:solidFill>
                  </a:tcPr>
                </a:tc>
                <a:tc>
                  <a:txBody>
                    <a:bodyPr/>
                    <a:lstStyle/>
                    <a:p>
                      <a:pPr marL="180000" algn="l" fontAlgn="b"/>
                      <a:r>
                        <a:rPr lang="en-US" sz="2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Producer</a:t>
                      </a:r>
                    </a:p>
                  </a:txBody>
                  <a:tcPr marL="9073" marR="9073" marT="9073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919282"/>
                  </a:ext>
                </a:extLst>
              </a:tr>
              <a:tr h="482363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073" marR="9073" marT="90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CF0F3"/>
                    </a:solidFill>
                  </a:tcPr>
                </a:tc>
                <a:tc>
                  <a:txBody>
                    <a:bodyPr/>
                    <a:lstStyle/>
                    <a:p>
                      <a:pPr marL="180000" algn="l" fontAlgn="b"/>
                      <a:r>
                        <a:rPr lang="en-US" sz="2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073" marR="9073" marT="9073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CF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4225428"/>
                  </a:ext>
                </a:extLst>
              </a:tr>
              <a:tr h="482363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Value Drivers:</a:t>
                      </a:r>
                    </a:p>
                  </a:txBody>
                  <a:tcPr marL="9073" marR="9073" marT="90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AAE5"/>
                    </a:solidFill>
                  </a:tcPr>
                </a:tc>
                <a:tc>
                  <a:txBody>
                    <a:bodyPr/>
                    <a:lstStyle/>
                    <a:p>
                      <a:pPr marL="180000" algn="l" fontAlgn="b"/>
                      <a:r>
                        <a:rPr lang="en-US" sz="2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Market share</a:t>
                      </a:r>
                    </a:p>
                  </a:txBody>
                  <a:tcPr marL="9073" marR="9073" marT="9073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920816"/>
                  </a:ext>
                </a:extLst>
              </a:tr>
              <a:tr h="482363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073" marR="9073" marT="90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AAE5"/>
                    </a:solidFill>
                  </a:tcPr>
                </a:tc>
                <a:tc>
                  <a:txBody>
                    <a:bodyPr/>
                    <a:lstStyle/>
                    <a:p>
                      <a:pPr marL="180000" algn="l" fontAlgn="b"/>
                      <a:r>
                        <a:rPr lang="en-US" sz="2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Goal Achievement</a:t>
                      </a:r>
                    </a:p>
                  </a:txBody>
                  <a:tcPr marL="9073" marR="9073" marT="9073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9559643"/>
                  </a:ext>
                </a:extLst>
              </a:tr>
              <a:tr h="482363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073" marR="9073" marT="90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AAE5"/>
                    </a:solidFill>
                  </a:tcPr>
                </a:tc>
                <a:tc>
                  <a:txBody>
                    <a:bodyPr/>
                    <a:lstStyle/>
                    <a:p>
                      <a:pPr marL="180000" algn="l" fontAlgn="b"/>
                      <a:r>
                        <a:rPr lang="en-US" sz="2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Profitability</a:t>
                      </a:r>
                    </a:p>
                  </a:txBody>
                  <a:tcPr marL="9073" marR="9073" marT="9073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0295008"/>
                  </a:ext>
                </a:extLst>
              </a:tr>
              <a:tr h="482363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073" marR="9073" marT="90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CF0F3"/>
                    </a:solidFill>
                  </a:tcPr>
                </a:tc>
                <a:tc>
                  <a:txBody>
                    <a:bodyPr/>
                    <a:lstStyle/>
                    <a:p>
                      <a:pPr marL="180000" algn="l" fontAlgn="b"/>
                      <a:r>
                        <a:rPr lang="en-US" sz="2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073" marR="9073" marT="9073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CF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1207565"/>
                  </a:ext>
                </a:extLst>
              </a:tr>
              <a:tr h="89582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Theory for    </a:t>
                      </a:r>
                    </a:p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Effectiveness:</a:t>
                      </a:r>
                    </a:p>
                  </a:txBody>
                  <a:tcPr marL="9073" marR="9073" marT="90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AE5"/>
                    </a:solidFill>
                  </a:tcPr>
                </a:tc>
                <a:tc>
                  <a:txBody>
                    <a:bodyPr/>
                    <a:lstStyle/>
                    <a:p>
                      <a:pPr marL="180000" algn="l" fontAlgn="b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n-US" sz="2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Aggressively competing</a:t>
                      </a:r>
                    </a:p>
                    <a:p>
                      <a:pPr marL="180000" algn="l" fontAlgn="b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n-US" sz="2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Customer Focus</a:t>
                      </a:r>
                    </a:p>
                  </a:txBody>
                  <a:tcPr marL="9073" marR="9073" marT="9073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07514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09388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FABE144-CA80-4049-BB6D-F96F22C84D5E}"/>
              </a:ext>
            </a:extLst>
          </p:cNvPr>
          <p:cNvSpPr txBox="1">
            <a:spLocks/>
          </p:cNvSpPr>
          <p:nvPr/>
        </p:nvSpPr>
        <p:spPr bwMode="auto">
          <a:xfrm>
            <a:off x="2015566" y="1391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 kern="1200">
                <a:solidFill>
                  <a:schemeClr val="tx2"/>
                </a:solidFill>
                <a:latin typeface="+mj-lt"/>
                <a:ea typeface="Geneva" pitchFamily="-111" charset="-128"/>
                <a:cs typeface="Geneva" pitchFamily="-111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9pPr>
          </a:lstStyle>
          <a:p>
            <a:pPr lvl="0">
              <a:defRPr/>
            </a:pPr>
            <a:r>
              <a:rPr lang="en-US" dirty="0">
                <a:solidFill>
                  <a:srgbClr val="333333"/>
                </a:solidFill>
                <a:latin typeface="Arial"/>
              </a:rPr>
              <a:t>This is where I encourage….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Geneva" pitchFamily="-111" charset="-128"/>
            </a:endParaRPr>
          </a:p>
        </p:txBody>
      </p:sp>
      <p:pic>
        <p:nvPicPr>
          <p:cNvPr id="4" name="Picture 2" descr="person using desktop computer">
            <a:extLst>
              <a:ext uri="{FF2B5EF4-FFF2-40B4-BE49-F238E27FC236}">
                <a16:creationId xmlns:a16="http://schemas.microsoft.com/office/drawing/2014/main" id="{BCD024A8-6FDA-4CB7-8613-AB25A69FD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999" y="1304924"/>
            <a:ext cx="6163624" cy="411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36278A0-27BD-4C13-9130-9A22DA0727AF}"/>
              </a:ext>
            </a:extLst>
          </p:cNvPr>
          <p:cNvSpPr txBox="1">
            <a:spLocks/>
          </p:cNvSpPr>
          <p:nvPr/>
        </p:nvSpPr>
        <p:spPr bwMode="auto">
          <a:xfrm>
            <a:off x="2015566" y="4981575"/>
            <a:ext cx="1017643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 kern="1200">
                <a:solidFill>
                  <a:schemeClr val="tx2"/>
                </a:solidFill>
                <a:latin typeface="+mj-lt"/>
                <a:ea typeface="Geneva" pitchFamily="-111" charset="-128"/>
                <a:cs typeface="Geneva" pitchFamily="-111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9pPr>
          </a:lstStyle>
          <a:p>
            <a:pPr lvl="0">
              <a:defRPr/>
            </a:pPr>
            <a:r>
              <a:rPr lang="en-US" dirty="0">
                <a:solidFill>
                  <a:srgbClr val="333333"/>
                </a:solidFill>
                <a:latin typeface="Arial"/>
              </a:rPr>
              <a:t>Finding a test that works for your practice</a:t>
            </a:r>
          </a:p>
        </p:txBody>
      </p:sp>
    </p:spTree>
    <p:extLst>
      <p:ext uri="{BB962C8B-B14F-4D97-AF65-F5344CB8AC3E}">
        <p14:creationId xmlns:p14="http://schemas.microsoft.com/office/powerpoint/2010/main" val="23890230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B3472A8-3139-4448-9703-DA00A3C30470}"/>
              </a:ext>
            </a:extLst>
          </p:cNvPr>
          <p:cNvSpPr txBox="1">
            <a:spLocks/>
          </p:cNvSpPr>
          <p:nvPr/>
        </p:nvSpPr>
        <p:spPr bwMode="auto">
          <a:xfrm>
            <a:off x="2015566" y="1391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 kern="1200">
                <a:solidFill>
                  <a:schemeClr val="tx2"/>
                </a:solidFill>
                <a:latin typeface="+mj-lt"/>
                <a:ea typeface="Geneva" pitchFamily="-111" charset="-128"/>
                <a:cs typeface="Geneva" pitchFamily="-111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9pPr>
          </a:lstStyle>
          <a:p>
            <a:pPr lvl="0">
              <a:defRPr/>
            </a:pPr>
            <a:r>
              <a:rPr lang="en-US" dirty="0">
                <a:solidFill>
                  <a:srgbClr val="333333"/>
                </a:solidFill>
                <a:latin typeface="Arial"/>
              </a:rPr>
              <a:t>Culture and Generations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Geneva" pitchFamily="-111" charset="-128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93A0B8E-D2E3-4F91-AC7C-DCBF09217791}"/>
              </a:ext>
            </a:extLst>
          </p:cNvPr>
          <p:cNvSpPr txBox="1">
            <a:spLocks/>
          </p:cNvSpPr>
          <p:nvPr/>
        </p:nvSpPr>
        <p:spPr bwMode="auto">
          <a:xfrm>
            <a:off x="2015566" y="1304925"/>
            <a:ext cx="8910342" cy="38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 kern="1200">
                <a:solidFill>
                  <a:schemeClr val="tx2"/>
                </a:solidFill>
                <a:latin typeface="+mj-lt"/>
                <a:ea typeface="Geneva" pitchFamily="-111" charset="-128"/>
                <a:cs typeface="Geneva" pitchFamily="-111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9pPr>
          </a:lstStyle>
          <a:p>
            <a:pPr lvl="0">
              <a:defRPr/>
            </a:pPr>
            <a:r>
              <a:rPr lang="en-US" sz="2400" b="0" dirty="0">
                <a:solidFill>
                  <a:srgbClr val="333333"/>
                </a:solidFill>
                <a:latin typeface="Arial"/>
              </a:rPr>
              <a:t>Not to be confused…generational shift can influence culture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Geneva" pitchFamily="-111" charset="-12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8E5A50-84F8-4F49-9F5C-3C6659650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9359" y="2028169"/>
            <a:ext cx="8325182" cy="13267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D5CDDB-3B70-4137-89D9-4C6742362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5566" y="3332748"/>
            <a:ext cx="8373723" cy="25383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55ADB8-99E9-48B3-A59D-499D50A113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9359" y="1847054"/>
            <a:ext cx="8325182" cy="186959"/>
          </a:xfrm>
          <a:prstGeom prst="rect">
            <a:avLst/>
          </a:prstGeom>
        </p:spPr>
      </p:pic>
      <p:pic>
        <p:nvPicPr>
          <p:cNvPr id="12" name="Picture 2" descr="red Wrong Way signage on road">
            <a:extLst>
              <a:ext uri="{FF2B5EF4-FFF2-40B4-BE49-F238E27FC236}">
                <a16:creationId xmlns:a16="http://schemas.microsoft.com/office/drawing/2014/main" id="{B58A57AF-F33E-4D1B-A8F2-E15B1D89C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9289" y="0"/>
            <a:ext cx="1802711" cy="120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07E86D3-6C5F-436F-BB2D-86A0DC2CA7E4}"/>
              </a:ext>
            </a:extLst>
          </p:cNvPr>
          <p:cNvSpPr txBox="1"/>
          <p:nvPr/>
        </p:nvSpPr>
        <p:spPr>
          <a:xfrm>
            <a:off x="6211950" y="6243479"/>
            <a:ext cx="42611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Source:  </a:t>
            </a:r>
            <a:r>
              <a:rPr lang="en-US" sz="1000" kern="0" dirty="0">
                <a:solidFill>
                  <a:srgbClr val="000000"/>
                </a:solidFill>
                <a:latin typeface="Arial"/>
                <a:cs typeface="Arial"/>
                <a:sym typeface="Arial"/>
                <a:hlinkClick r:id="rId6"/>
              </a:rPr>
              <a:t>http://www.wmfc.org/uploads/GenerationalDifferencesChart.pdf</a:t>
            </a:r>
            <a:endParaRPr lang="en-US" sz="1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3969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358B9B5-E641-49B2-967E-F9B380314C7B}"/>
              </a:ext>
            </a:extLst>
          </p:cNvPr>
          <p:cNvSpPr txBox="1">
            <a:spLocks/>
          </p:cNvSpPr>
          <p:nvPr/>
        </p:nvSpPr>
        <p:spPr bwMode="auto">
          <a:xfrm>
            <a:off x="2015566" y="1391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 kern="1200">
                <a:solidFill>
                  <a:schemeClr val="tx2"/>
                </a:solidFill>
                <a:latin typeface="+mj-lt"/>
                <a:ea typeface="Geneva" pitchFamily="-111" charset="-128"/>
                <a:cs typeface="Geneva" pitchFamily="-111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9pPr>
          </a:lstStyle>
          <a:p>
            <a:pPr lvl="0">
              <a:defRPr/>
            </a:pPr>
            <a:r>
              <a:rPr lang="en-US" dirty="0">
                <a:solidFill>
                  <a:srgbClr val="333333"/>
                </a:solidFill>
                <a:latin typeface="Arial"/>
              </a:rPr>
              <a:t>Organizational Culture has evolved into an important trait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Geneva" pitchFamily="-111" charset="-12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5036BA-ADB5-4C9C-9281-3C7EBF493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5823" y="1304925"/>
            <a:ext cx="7197146" cy="478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1894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1F9A02-F991-48AF-8D46-BB4632E82CB0}"/>
              </a:ext>
            </a:extLst>
          </p:cNvPr>
          <p:cNvSpPr txBox="1">
            <a:spLocks/>
          </p:cNvSpPr>
          <p:nvPr/>
        </p:nvSpPr>
        <p:spPr bwMode="auto">
          <a:xfrm>
            <a:off x="2015566" y="1391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 kern="1200">
                <a:solidFill>
                  <a:schemeClr val="tx2"/>
                </a:solidFill>
                <a:latin typeface="+mj-lt"/>
                <a:ea typeface="Geneva" pitchFamily="-111" charset="-128"/>
                <a:cs typeface="Geneva" pitchFamily="-111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9pPr>
          </a:lstStyle>
          <a:p>
            <a:pPr lvl="0">
              <a:defRPr/>
            </a:pPr>
            <a:r>
              <a:rPr lang="en-US" dirty="0">
                <a:solidFill>
                  <a:srgbClr val="333333"/>
                </a:solidFill>
                <a:latin typeface="Arial"/>
              </a:rPr>
              <a:t>Back to the elephant…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Geneva" pitchFamily="-111" charset="-128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B620875-3116-49A9-BA90-2BD8F7012D49}"/>
              </a:ext>
            </a:extLst>
          </p:cNvPr>
          <p:cNvSpPr txBox="1">
            <a:spLocks/>
          </p:cNvSpPr>
          <p:nvPr/>
        </p:nvSpPr>
        <p:spPr bwMode="auto">
          <a:xfrm>
            <a:off x="2015565" y="1073174"/>
            <a:ext cx="8860981" cy="602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 kern="1200">
                <a:solidFill>
                  <a:schemeClr val="tx2"/>
                </a:solidFill>
                <a:latin typeface="+mj-lt"/>
                <a:ea typeface="Geneva" pitchFamily="-111" charset="-128"/>
                <a:cs typeface="Geneva" pitchFamily="-111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9pPr>
          </a:lstStyle>
          <a:p>
            <a:pPr lvl="0">
              <a:defRPr/>
            </a:pPr>
            <a:r>
              <a:rPr lang="en-US" sz="2800" b="0" dirty="0">
                <a:solidFill>
                  <a:srgbClr val="333333"/>
                </a:solidFill>
                <a:latin typeface="Arial"/>
              </a:rPr>
              <a:t>How do you define your business (practice) culture?</a:t>
            </a: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F9D062A0-7093-4C35-84EB-4DEE5B4BA8AA}"/>
              </a:ext>
            </a:extLst>
          </p:cNvPr>
          <p:cNvSpPr txBox="1">
            <a:spLocks/>
          </p:cNvSpPr>
          <p:nvPr/>
        </p:nvSpPr>
        <p:spPr>
          <a:xfrm>
            <a:off x="1423404" y="1895331"/>
            <a:ext cx="8380996" cy="4039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2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8872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What is the personality of your business?</a:t>
            </a:r>
          </a:p>
          <a:p>
            <a:pPr marL="118872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Can you highlight your core values?</a:t>
            </a:r>
          </a:p>
          <a:p>
            <a:pPr marL="118872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What is your mission, your purpose?</a:t>
            </a:r>
          </a:p>
          <a:p>
            <a:pPr marL="118872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What makes your business (practice) unique?</a:t>
            </a:r>
          </a:p>
          <a:p>
            <a:pPr marL="118872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Define your environment.</a:t>
            </a:r>
          </a:p>
          <a:p>
            <a:pPr marL="5715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pPr marL="22860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1501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3F59E47-C603-4310-B792-03CA9F87FF41}"/>
              </a:ext>
            </a:extLst>
          </p:cNvPr>
          <p:cNvSpPr txBox="1">
            <a:spLocks/>
          </p:cNvSpPr>
          <p:nvPr/>
        </p:nvSpPr>
        <p:spPr bwMode="auto">
          <a:xfrm>
            <a:off x="2015566" y="1391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 kern="1200">
                <a:solidFill>
                  <a:schemeClr val="tx2"/>
                </a:solidFill>
                <a:latin typeface="+mj-lt"/>
                <a:ea typeface="Geneva" pitchFamily="-111" charset="-128"/>
                <a:cs typeface="Geneva" pitchFamily="-111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9pPr>
          </a:lstStyle>
          <a:p>
            <a:pPr lvl="0">
              <a:defRPr/>
            </a:pPr>
            <a:r>
              <a:rPr lang="en-US" dirty="0">
                <a:solidFill>
                  <a:srgbClr val="333333"/>
                </a:solidFill>
                <a:latin typeface="Arial"/>
              </a:rPr>
              <a:t>Why does it matter?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1BD97CE-449F-4D06-971C-D18F7D8D1C91}"/>
              </a:ext>
            </a:extLst>
          </p:cNvPr>
          <p:cNvSpPr txBox="1">
            <a:spLocks/>
          </p:cNvSpPr>
          <p:nvPr/>
        </p:nvSpPr>
        <p:spPr>
          <a:xfrm>
            <a:off x="690472" y="2619038"/>
            <a:ext cx="3382996" cy="217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2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-2286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Employees are more likely to WANT to work for an organization who aligns with his/her core values and cultural expectations. 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8A3D059-33CC-4566-B76E-4DB550BF12D5}"/>
              </a:ext>
            </a:extLst>
          </p:cNvPr>
          <p:cNvSpPr txBox="1">
            <a:spLocks/>
          </p:cNvSpPr>
          <p:nvPr/>
        </p:nvSpPr>
        <p:spPr>
          <a:xfrm>
            <a:off x="4512918" y="2619038"/>
            <a:ext cx="3299064" cy="217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2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-2286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You can attract more bees with honey.  Southern euphemism meaning if you got a good thing going, others are sure to follow.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B2CF133-799E-45D5-9149-FE033B8E2CEE}"/>
              </a:ext>
            </a:extLst>
          </p:cNvPr>
          <p:cNvSpPr txBox="1">
            <a:spLocks/>
          </p:cNvSpPr>
          <p:nvPr/>
        </p:nvSpPr>
        <p:spPr>
          <a:xfrm>
            <a:off x="8187264" y="2619038"/>
            <a:ext cx="3382996" cy="3027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2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-2286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Workplace statistics have shown that strong cultures can foster an environment that outperforms its competitors financially and lead to generally more successful outcomes.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C5C8421-9EEC-4248-9222-8E3732E58FE5}"/>
              </a:ext>
            </a:extLst>
          </p:cNvPr>
          <p:cNvSpPr/>
          <p:nvPr/>
        </p:nvSpPr>
        <p:spPr>
          <a:xfrm>
            <a:off x="774401" y="1892966"/>
            <a:ext cx="3382996" cy="461533"/>
          </a:xfrm>
          <a:prstGeom prst="rect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I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73E251D-7C9B-4620-9F03-89DCED65A173}"/>
              </a:ext>
            </a:extLst>
          </p:cNvPr>
          <p:cNvSpPr/>
          <p:nvPr/>
        </p:nvSpPr>
        <p:spPr>
          <a:xfrm>
            <a:off x="4510323" y="1892966"/>
            <a:ext cx="3382996" cy="461533"/>
          </a:xfrm>
          <a:prstGeom prst="rect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I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B8C0B63-1FBE-42BB-8909-46F62456CF93}"/>
              </a:ext>
            </a:extLst>
          </p:cNvPr>
          <p:cNvSpPr/>
          <p:nvPr/>
        </p:nvSpPr>
        <p:spPr>
          <a:xfrm>
            <a:off x="8234686" y="1892965"/>
            <a:ext cx="3382996" cy="461533"/>
          </a:xfrm>
          <a:prstGeom prst="rect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I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197704E-D6BE-44A5-AD08-1FD0508879AB}"/>
              </a:ext>
            </a:extLst>
          </p:cNvPr>
          <p:cNvSpPr txBox="1">
            <a:spLocks/>
          </p:cNvSpPr>
          <p:nvPr/>
        </p:nvSpPr>
        <p:spPr>
          <a:xfrm>
            <a:off x="1047773" y="1843076"/>
            <a:ext cx="2836247" cy="438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0160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Employee engagement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4D9D1882-D044-483A-BDD7-997973EC2475}"/>
              </a:ext>
            </a:extLst>
          </p:cNvPr>
          <p:cNvSpPr txBox="1">
            <a:spLocks/>
          </p:cNvSpPr>
          <p:nvPr/>
        </p:nvSpPr>
        <p:spPr>
          <a:xfrm>
            <a:off x="4677876" y="1891202"/>
            <a:ext cx="2836247" cy="438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0160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Attracts Talent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FB1D152E-7C09-4838-B775-C0D29F6C0BBD}"/>
              </a:ext>
            </a:extLst>
          </p:cNvPr>
          <p:cNvSpPr txBox="1">
            <a:spLocks/>
          </p:cNvSpPr>
          <p:nvPr/>
        </p:nvSpPr>
        <p:spPr>
          <a:xfrm>
            <a:off x="8429769" y="1891202"/>
            <a:ext cx="2836247" cy="438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0160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Enhance performance</a:t>
            </a:r>
          </a:p>
        </p:txBody>
      </p:sp>
    </p:spTree>
    <p:extLst>
      <p:ext uri="{BB962C8B-B14F-4D97-AF65-F5344CB8AC3E}">
        <p14:creationId xmlns:p14="http://schemas.microsoft.com/office/powerpoint/2010/main" val="9917993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5FF7650-9E0B-49F9-A994-984380BE43F8}"/>
              </a:ext>
            </a:extLst>
          </p:cNvPr>
          <p:cNvSpPr txBox="1">
            <a:spLocks/>
          </p:cNvSpPr>
          <p:nvPr/>
        </p:nvSpPr>
        <p:spPr bwMode="auto">
          <a:xfrm>
            <a:off x="2015566" y="1391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 kern="1200">
                <a:solidFill>
                  <a:schemeClr val="tx2"/>
                </a:solidFill>
                <a:latin typeface="+mj-lt"/>
                <a:ea typeface="Geneva" pitchFamily="-111" charset="-128"/>
                <a:cs typeface="Geneva" pitchFamily="-111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9pPr>
          </a:lstStyle>
          <a:p>
            <a:pPr lvl="0">
              <a:defRPr/>
            </a:pPr>
            <a:r>
              <a:rPr lang="en-US" dirty="0">
                <a:solidFill>
                  <a:srgbClr val="333333"/>
                </a:solidFill>
                <a:latin typeface="Arial"/>
              </a:rPr>
              <a:t>Stagnant is not healthy…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Geneva" pitchFamily="-111" charset="-12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89BAA3-3C5A-491B-B3B8-9C79F3BBC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092" y="1304925"/>
            <a:ext cx="4822142" cy="31066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234CBE-CAC2-4863-A6F0-704707661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5291" y="3615106"/>
            <a:ext cx="5184560" cy="32289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8F9FC4-ED4D-4301-89DD-F600FD8EC5F2}"/>
              </a:ext>
            </a:extLst>
          </p:cNvPr>
          <p:cNvSpPr/>
          <p:nvPr/>
        </p:nvSpPr>
        <p:spPr>
          <a:xfrm>
            <a:off x="5990089" y="1334523"/>
            <a:ext cx="523938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333333"/>
                </a:solidFill>
                <a:latin typeface="tabular-numbers"/>
              </a:rPr>
              <a:t>A startling statistic says that </a:t>
            </a:r>
            <a:r>
              <a:rPr lang="en-US" sz="2400" dirty="0">
                <a:solidFill>
                  <a:srgbClr val="003891"/>
                </a:solidFill>
                <a:latin typeface="tabular-numbers"/>
                <a:hlinkClick r:id="rId4"/>
              </a:rPr>
              <a:t>80% of modern companies</a:t>
            </a:r>
            <a:r>
              <a:rPr lang="en-US" sz="2400" dirty="0">
                <a:solidFill>
                  <a:srgbClr val="333333"/>
                </a:solidFill>
                <a:latin typeface="tabular-numbers"/>
              </a:rPr>
              <a:t> “don’t care about culture.” If that’s true, it’s really no wonder why so many companies seem to stagnate or tread water as they age.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0E46E0-650B-4944-8BC9-D4D4C69479D6}"/>
              </a:ext>
            </a:extLst>
          </p:cNvPr>
          <p:cNvSpPr txBox="1"/>
          <p:nvPr/>
        </p:nvSpPr>
        <p:spPr>
          <a:xfrm>
            <a:off x="5990090" y="3225305"/>
            <a:ext cx="49345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 </a:t>
            </a:r>
            <a:r>
              <a:rPr lang="en-US" sz="1000" dirty="0">
                <a:hlinkClick r:id="rId5"/>
              </a:rPr>
              <a:t>https://www.forbes.com/sites/williamcraig/2016/02/27/your-company-will-adopt-its-own-culture-whether-you-nurture-it-or-not/#3f9543a47781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61817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9D9ABB3-85EB-42FD-8DD2-008C06A73EA0}"/>
              </a:ext>
            </a:extLst>
          </p:cNvPr>
          <p:cNvSpPr txBox="1">
            <a:spLocks/>
          </p:cNvSpPr>
          <p:nvPr/>
        </p:nvSpPr>
        <p:spPr bwMode="auto">
          <a:xfrm>
            <a:off x="2118659" y="0"/>
            <a:ext cx="785952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 kern="1200">
                <a:solidFill>
                  <a:schemeClr val="tx2"/>
                </a:solidFill>
                <a:latin typeface="+mj-lt"/>
                <a:ea typeface="Geneva" pitchFamily="-111" charset="-128"/>
                <a:cs typeface="Geneva" pitchFamily="-111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9pPr>
          </a:lstStyle>
          <a:p>
            <a:pPr lvl="0">
              <a:defRPr/>
            </a:pPr>
            <a:r>
              <a:rPr lang="en-US" dirty="0">
                <a:solidFill>
                  <a:srgbClr val="333333"/>
                </a:solidFill>
                <a:latin typeface="Arial"/>
              </a:rPr>
              <a:t>If you choose to shift your culture… what should I do?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Geneva" pitchFamily="-111" charset="-128"/>
            </a:endParaRPr>
          </a:p>
        </p:txBody>
      </p:sp>
      <p:sp>
        <p:nvSpPr>
          <p:cNvPr id="6" name="Google Shape;159;p5">
            <a:extLst>
              <a:ext uri="{FF2B5EF4-FFF2-40B4-BE49-F238E27FC236}">
                <a16:creationId xmlns:a16="http://schemas.microsoft.com/office/drawing/2014/main" id="{73C8E0DB-8DE2-44DF-8C1E-0C9657D2A099}"/>
              </a:ext>
            </a:extLst>
          </p:cNvPr>
          <p:cNvSpPr txBox="1">
            <a:spLocks/>
          </p:cNvSpPr>
          <p:nvPr/>
        </p:nvSpPr>
        <p:spPr>
          <a:xfrm>
            <a:off x="2100263" y="1304925"/>
            <a:ext cx="7859528" cy="4662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2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 indent="-457200">
              <a:buClr>
                <a:srgbClr val="00AAE5"/>
              </a:buClr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Stick to the company’s core values…and constantly remind everyone of their foundational aspect.  We will dig deeper in just a second…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pPr lvl="0" indent="-457200">
              <a:lnSpc>
                <a:spcPct val="150000"/>
              </a:lnSpc>
              <a:spcBef>
                <a:spcPts val="600"/>
              </a:spcBef>
              <a:buClr>
                <a:srgbClr val="00AAE5"/>
              </a:buClr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Constantly communicate purpose and passion of organization – internally and externally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pPr lvl="0" indent="-457200">
              <a:lnSpc>
                <a:spcPct val="150000"/>
              </a:lnSpc>
              <a:spcBef>
                <a:spcPts val="600"/>
              </a:spcBef>
              <a:buClr>
                <a:srgbClr val="00AAE5"/>
              </a:buClr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Recognize and reward contributions</a:t>
            </a:r>
          </a:p>
          <a:p>
            <a:pPr lvl="0" indent="-457200">
              <a:lnSpc>
                <a:spcPct val="150000"/>
              </a:lnSpc>
              <a:spcBef>
                <a:spcPts val="600"/>
              </a:spcBef>
              <a:buClr>
                <a:srgbClr val="00AAE5"/>
              </a:buClr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Allow the organization to be transparent </a:t>
            </a:r>
          </a:p>
          <a:p>
            <a:pPr lvl="1" indent="-457200">
              <a:buClr>
                <a:srgbClr val="00AAE5"/>
              </a:buClr>
              <a:buFont typeface="Wingdings" panose="05000000000000000000" pitchFamily="2" charset="2"/>
              <a:buChar char="§"/>
            </a:pPr>
            <a:r>
              <a:rPr lang="en-US" kern="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 the successes</a:t>
            </a:r>
          </a:p>
          <a:p>
            <a:pPr lvl="1" indent="-457200">
              <a:buClr>
                <a:srgbClr val="00AAE5"/>
              </a:buClr>
              <a:buFont typeface="Wingdings" panose="05000000000000000000" pitchFamily="2" charset="2"/>
              <a:buChar char="§"/>
            </a:pPr>
            <a:r>
              <a:rPr lang="en-US" kern="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Lament the failures</a:t>
            </a:r>
          </a:p>
          <a:p>
            <a:pPr lvl="1" indent="-457200">
              <a:buClr>
                <a:srgbClr val="00AAE5"/>
              </a:buClr>
              <a:buFont typeface="Wingdings" panose="05000000000000000000" pitchFamily="2" charset="2"/>
              <a:buChar char="§"/>
            </a:pPr>
            <a:r>
              <a:rPr lang="en-US" kern="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 the challenges</a:t>
            </a:r>
          </a:p>
        </p:txBody>
      </p:sp>
    </p:spTree>
    <p:extLst>
      <p:ext uri="{BB962C8B-B14F-4D97-AF65-F5344CB8AC3E}">
        <p14:creationId xmlns:p14="http://schemas.microsoft.com/office/powerpoint/2010/main" val="1952757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47B52C2-A64F-4132-B9C0-51F4D81C9122}"/>
              </a:ext>
            </a:extLst>
          </p:cNvPr>
          <p:cNvSpPr txBox="1">
            <a:spLocks/>
          </p:cNvSpPr>
          <p:nvPr/>
        </p:nvSpPr>
        <p:spPr bwMode="auto">
          <a:xfrm>
            <a:off x="2015566" y="1391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 kern="1200">
                <a:solidFill>
                  <a:schemeClr val="tx2"/>
                </a:solidFill>
                <a:latin typeface="+mj-lt"/>
                <a:ea typeface="Geneva" pitchFamily="-111" charset="-128"/>
                <a:cs typeface="Geneva" pitchFamily="-111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9pPr>
          </a:lstStyle>
          <a:p>
            <a:pPr lvl="0">
              <a:defRPr/>
            </a:pPr>
            <a:r>
              <a:rPr lang="en-US" dirty="0">
                <a:solidFill>
                  <a:srgbClr val="333333"/>
                </a:solidFill>
                <a:latin typeface="Arial"/>
              </a:rPr>
              <a:t>Learning Objectives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Geneva" pitchFamily="-111" charset="-128"/>
            </a:endParaRPr>
          </a:p>
        </p:txBody>
      </p:sp>
      <p:sp>
        <p:nvSpPr>
          <p:cNvPr id="6" name="Google Shape;159;p5">
            <a:extLst>
              <a:ext uri="{FF2B5EF4-FFF2-40B4-BE49-F238E27FC236}">
                <a16:creationId xmlns:a16="http://schemas.microsoft.com/office/drawing/2014/main" id="{2DC463D8-9752-4542-98FF-F7D2BBF1C15C}"/>
              </a:ext>
            </a:extLst>
          </p:cNvPr>
          <p:cNvSpPr txBox="1">
            <a:spLocks/>
          </p:cNvSpPr>
          <p:nvPr/>
        </p:nvSpPr>
        <p:spPr>
          <a:xfrm>
            <a:off x="2100263" y="1304925"/>
            <a:ext cx="8792326" cy="4662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2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AAE5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Identify tools for practice culture improvement</a:t>
            </a:r>
          </a:p>
          <a:p>
            <a:pPr marL="6096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AAE5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pPr marR="0" lvl="0" indent="-45720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AAE5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Discuss the methods for improving organizational culture with various stakeholders in a healthcare practice</a:t>
            </a:r>
          </a:p>
          <a:p>
            <a:pPr marL="6096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AAE5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pPr marR="0" lvl="0" indent="-45720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AAE5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Recognize how productivity and retention are affected by culture and generational shifts</a:t>
            </a:r>
          </a:p>
        </p:txBody>
      </p:sp>
    </p:spTree>
    <p:extLst>
      <p:ext uri="{BB962C8B-B14F-4D97-AF65-F5344CB8AC3E}">
        <p14:creationId xmlns:p14="http://schemas.microsoft.com/office/powerpoint/2010/main" val="33539002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BFA10F3-CCD7-46C9-ABDE-0B8F9ECFA6C9}"/>
              </a:ext>
            </a:extLst>
          </p:cNvPr>
          <p:cNvSpPr txBox="1">
            <a:spLocks/>
          </p:cNvSpPr>
          <p:nvPr/>
        </p:nvSpPr>
        <p:spPr bwMode="auto">
          <a:xfrm>
            <a:off x="2015566" y="1391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 kern="1200">
                <a:solidFill>
                  <a:schemeClr val="tx2"/>
                </a:solidFill>
                <a:latin typeface="+mj-lt"/>
                <a:ea typeface="Geneva" pitchFamily="-111" charset="-128"/>
                <a:cs typeface="Geneva" pitchFamily="-111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9pPr>
          </a:lstStyle>
          <a:p>
            <a:pPr lvl="0">
              <a:defRPr/>
            </a:pPr>
            <a:r>
              <a:rPr lang="en-US" dirty="0">
                <a:solidFill>
                  <a:srgbClr val="333333"/>
                </a:solidFill>
                <a:latin typeface="Arial"/>
              </a:rPr>
              <a:t>Core Values – The Seed of Culture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" name="Picture 2" descr="apples and slice of apple">
            <a:extLst>
              <a:ext uri="{FF2B5EF4-FFF2-40B4-BE49-F238E27FC236}">
                <a16:creationId xmlns:a16="http://schemas.microsoft.com/office/drawing/2014/main" id="{54943B8C-5E4A-4D51-AF9D-C6AAAA2FF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333" y="1304925"/>
            <a:ext cx="7150761" cy="484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57795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8D41801-B0DA-4222-8F7B-1B82AB148694}"/>
              </a:ext>
            </a:extLst>
          </p:cNvPr>
          <p:cNvSpPr txBox="1">
            <a:spLocks/>
          </p:cNvSpPr>
          <p:nvPr/>
        </p:nvSpPr>
        <p:spPr bwMode="auto">
          <a:xfrm>
            <a:off x="2003607" y="19390"/>
            <a:ext cx="840771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 kern="1200">
                <a:solidFill>
                  <a:schemeClr val="tx2"/>
                </a:solidFill>
                <a:latin typeface="+mj-lt"/>
                <a:ea typeface="Geneva" pitchFamily="-111" charset="-128"/>
                <a:cs typeface="Geneva" pitchFamily="-111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9pPr>
          </a:lstStyle>
          <a:p>
            <a:pPr lvl="0">
              <a:defRPr/>
            </a:pPr>
            <a:r>
              <a:rPr lang="en-US" dirty="0">
                <a:solidFill>
                  <a:srgbClr val="333333"/>
                </a:solidFill>
                <a:latin typeface="Arial"/>
              </a:rPr>
              <a:t>Make sure your values aren’t a secret… your culture is living the values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Geneva" pitchFamily="-111" charset="-12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F776C5-6562-426C-8DE9-6FD86E890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9271" y="1650071"/>
            <a:ext cx="6152729" cy="37609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C7161D-7421-41E2-ACFC-B8C484B1FAB8}"/>
              </a:ext>
            </a:extLst>
          </p:cNvPr>
          <p:cNvSpPr txBox="1"/>
          <p:nvPr/>
        </p:nvSpPr>
        <p:spPr>
          <a:xfrm>
            <a:off x="6792322" y="5510504"/>
            <a:ext cx="48253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Source: 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http://www.tapsmart.com/features/apple-2019-five-core-values-will-affect/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Related image">
            <a:extLst>
              <a:ext uri="{FF2B5EF4-FFF2-40B4-BE49-F238E27FC236}">
                <a16:creationId xmlns:a16="http://schemas.microsoft.com/office/drawing/2014/main" id="{FE8C4ADA-302E-48B2-B7E4-E45AA7CED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8238"/>
            <a:ext cx="5825765" cy="376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0B5F77-D5D5-4812-9057-53708ACCC939}"/>
              </a:ext>
            </a:extLst>
          </p:cNvPr>
          <p:cNvSpPr txBox="1"/>
          <p:nvPr/>
        </p:nvSpPr>
        <p:spPr>
          <a:xfrm>
            <a:off x="650449" y="5510504"/>
            <a:ext cx="25779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Source:  Apple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Slideshare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:  Slideshare.net</a:t>
            </a:r>
          </a:p>
        </p:txBody>
      </p:sp>
    </p:spTree>
    <p:extLst>
      <p:ext uri="{BB962C8B-B14F-4D97-AF65-F5344CB8AC3E}">
        <p14:creationId xmlns:p14="http://schemas.microsoft.com/office/powerpoint/2010/main" val="2264197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8D41801-B0DA-4222-8F7B-1B82AB148694}"/>
              </a:ext>
            </a:extLst>
          </p:cNvPr>
          <p:cNvSpPr txBox="1">
            <a:spLocks/>
          </p:cNvSpPr>
          <p:nvPr/>
        </p:nvSpPr>
        <p:spPr bwMode="auto">
          <a:xfrm>
            <a:off x="2003607" y="19390"/>
            <a:ext cx="888898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 kern="1200">
                <a:solidFill>
                  <a:schemeClr val="tx2"/>
                </a:solidFill>
                <a:latin typeface="+mj-lt"/>
                <a:ea typeface="Geneva" pitchFamily="-111" charset="-128"/>
                <a:cs typeface="Geneva" pitchFamily="-111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9pPr>
          </a:lstStyle>
          <a:p>
            <a:pPr lvl="0">
              <a:defRPr/>
            </a:pPr>
            <a:r>
              <a:rPr lang="en-US" dirty="0">
                <a:solidFill>
                  <a:srgbClr val="333333"/>
                </a:solidFill>
                <a:latin typeface="Arial"/>
              </a:rPr>
              <a:t>Personal belief as an entrepreneur… culture’s breath comes from the owner(s)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Geneva" pitchFamily="-111" charset="-12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15B072-D4F1-41CC-B5F9-35A2C7C89216}"/>
              </a:ext>
            </a:extLst>
          </p:cNvPr>
          <p:cNvSpPr/>
          <p:nvPr/>
        </p:nvSpPr>
        <p:spPr>
          <a:xfrm>
            <a:off x="924987" y="1908079"/>
            <a:ext cx="10342025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Shout out some famous entrepreneurs who breathed culture into their organization</a:t>
            </a:r>
          </a:p>
          <a:p>
            <a:pPr algn="ctr"/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0552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4DC0D-342D-4773-A09C-5FEB06B278CD}"/>
              </a:ext>
            </a:extLst>
          </p:cNvPr>
          <p:cNvSpPr txBox="1">
            <a:spLocks/>
          </p:cNvSpPr>
          <p:nvPr/>
        </p:nvSpPr>
        <p:spPr bwMode="auto">
          <a:xfrm>
            <a:off x="1992687" y="35151"/>
            <a:ext cx="600666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 kern="1200">
                <a:solidFill>
                  <a:schemeClr val="tx2"/>
                </a:solidFill>
                <a:latin typeface="+mj-lt"/>
                <a:ea typeface="Geneva" pitchFamily="-111" charset="-128"/>
                <a:cs typeface="Geneva" pitchFamily="-111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9pPr>
          </a:lstStyle>
          <a:p>
            <a:pPr lvl="0">
              <a:defRPr/>
            </a:pPr>
            <a:r>
              <a:rPr lang="en-US" dirty="0">
                <a:solidFill>
                  <a:srgbClr val="333333"/>
                </a:solidFill>
                <a:latin typeface="Arial"/>
              </a:rPr>
              <a:t>But…let’s be clear…  culture should be pervasive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Geneva" pitchFamily="-111" charset="-12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5CD0D-FA74-4319-9B2B-F2DB621F4009}"/>
              </a:ext>
            </a:extLst>
          </p:cNvPr>
          <p:cNvSpPr txBox="1">
            <a:spLocks/>
          </p:cNvSpPr>
          <p:nvPr/>
        </p:nvSpPr>
        <p:spPr bwMode="auto">
          <a:xfrm>
            <a:off x="1992687" y="2287671"/>
            <a:ext cx="327431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66B29"/>
              </a:buClr>
              <a:buFont typeface="Arial" charset="0"/>
              <a:buChar char="•"/>
              <a:defRPr sz="3000" kern="1200">
                <a:solidFill>
                  <a:schemeClr val="accent1"/>
                </a:solidFill>
                <a:latin typeface="+mn-lt"/>
                <a:ea typeface="Geneva" pitchFamily="-111" charset="-128"/>
                <a:cs typeface="Geneva" pitchFamily="-111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66B29"/>
              </a:buClr>
              <a:buFont typeface="Arial" charset="0"/>
              <a:buChar char="–"/>
              <a:defRPr sz="2600" kern="1200">
                <a:solidFill>
                  <a:srgbClr val="6B7078"/>
                </a:solidFill>
                <a:latin typeface="+mn-lt"/>
                <a:ea typeface="Geneva" pitchFamily="-11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66B29"/>
              </a:buClr>
              <a:buFont typeface="Arial" charset="0"/>
              <a:buChar char="•"/>
              <a:defRPr sz="2200" kern="1200">
                <a:solidFill>
                  <a:srgbClr val="6B7078"/>
                </a:solidFill>
                <a:latin typeface="+mn-lt"/>
                <a:ea typeface="Geneva" pitchFamily="-11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66B29"/>
              </a:buClr>
              <a:buFont typeface="Arial" charset="0"/>
              <a:buChar char="–"/>
              <a:defRPr sz="2000" kern="1200">
                <a:solidFill>
                  <a:srgbClr val="6B7078"/>
                </a:solidFill>
                <a:latin typeface="+mn-lt"/>
                <a:ea typeface="Geneva" pitchFamily="-11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66B29"/>
              </a:buClr>
              <a:buFont typeface="Arial" charset="0"/>
              <a:buChar char="»"/>
              <a:defRPr sz="2000" kern="1200">
                <a:solidFill>
                  <a:srgbClr val="6B7078"/>
                </a:solidFill>
                <a:latin typeface="+mn-lt"/>
                <a:ea typeface="Geneva" pitchFamily="-111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50000"/>
              </a:lnSpc>
              <a:buNone/>
              <a:defRPr/>
            </a:pPr>
            <a:r>
              <a:rPr lang="en-US" dirty="0">
                <a:solidFill>
                  <a:srgbClr val="333333"/>
                </a:solidFill>
                <a:latin typeface="Arial"/>
              </a:rPr>
              <a:t>This is top down and bottom up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4D525A"/>
              </a:solidFill>
              <a:effectLst/>
              <a:uLnTx/>
              <a:uFillTx/>
              <a:latin typeface="Arial"/>
              <a:ea typeface="Geneva" pitchFamily="-111" charset="-12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C36812-3BA0-4E39-A1C3-29C9DF0A2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5518" y="1304925"/>
            <a:ext cx="4288882" cy="51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577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D3F5C-42A1-4117-BFA7-AAB47B431631}"/>
              </a:ext>
            </a:extLst>
          </p:cNvPr>
          <p:cNvSpPr txBox="1">
            <a:spLocks/>
          </p:cNvSpPr>
          <p:nvPr/>
        </p:nvSpPr>
        <p:spPr bwMode="auto">
          <a:xfrm>
            <a:off x="2006134" y="930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 kern="1200">
                <a:solidFill>
                  <a:schemeClr val="tx2"/>
                </a:solidFill>
                <a:latin typeface="+mj-lt"/>
                <a:ea typeface="Geneva" pitchFamily="-111" charset="-128"/>
                <a:cs typeface="Geneva" pitchFamily="-111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9pPr>
          </a:lstStyle>
          <a:p>
            <a:pPr lvl="0">
              <a:defRPr/>
            </a:pPr>
            <a:r>
              <a:rPr lang="en-US" dirty="0">
                <a:solidFill>
                  <a:srgbClr val="333333"/>
                </a:solidFill>
                <a:latin typeface="Arial"/>
              </a:rPr>
              <a:t>The ultimate reason why culture is so important top down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Geneva" pitchFamily="-111" charset="-12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29C442-D97D-4F73-AC42-1B6E73F43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756" y="1282175"/>
            <a:ext cx="9178319" cy="454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1386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9EF4E-B74B-4023-91A2-B8305F209450}"/>
              </a:ext>
            </a:extLst>
          </p:cNvPr>
          <p:cNvSpPr txBox="1">
            <a:spLocks/>
          </p:cNvSpPr>
          <p:nvPr/>
        </p:nvSpPr>
        <p:spPr bwMode="auto">
          <a:xfrm>
            <a:off x="1992687" y="53788"/>
            <a:ext cx="75844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 kern="1200">
                <a:solidFill>
                  <a:schemeClr val="tx2"/>
                </a:solidFill>
                <a:latin typeface="+mj-lt"/>
                <a:ea typeface="Geneva" pitchFamily="-111" charset="-128"/>
                <a:cs typeface="Geneva" pitchFamily="-111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9pPr>
          </a:lstStyle>
          <a:p>
            <a:pPr lvl="0">
              <a:defRPr/>
            </a:pPr>
            <a:r>
              <a:rPr lang="en-US" dirty="0">
                <a:solidFill>
                  <a:srgbClr val="333333"/>
                </a:solidFill>
                <a:latin typeface="Arial"/>
              </a:rPr>
              <a:t>….emphasized the top clearly… what about everywhere else…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Geneva" pitchFamily="-111" charset="-128"/>
            </a:endParaRPr>
          </a:p>
        </p:txBody>
      </p:sp>
      <p:sp>
        <p:nvSpPr>
          <p:cNvPr id="4" name="Google Shape;159;p5">
            <a:extLst>
              <a:ext uri="{FF2B5EF4-FFF2-40B4-BE49-F238E27FC236}">
                <a16:creationId xmlns:a16="http://schemas.microsoft.com/office/drawing/2014/main" id="{A7863545-F3AA-49C6-9E90-DC82B4E6DD0A}"/>
              </a:ext>
            </a:extLst>
          </p:cNvPr>
          <p:cNvSpPr txBox="1">
            <a:spLocks/>
          </p:cNvSpPr>
          <p:nvPr/>
        </p:nvSpPr>
        <p:spPr>
          <a:xfrm>
            <a:off x="2100264" y="1304925"/>
            <a:ext cx="6546432" cy="4662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2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 indent="-457200">
              <a:buClr>
                <a:srgbClr val="00AAE5"/>
              </a:buClr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Embrace autonomy: </a:t>
            </a:r>
          </a:p>
          <a:p>
            <a:pPr marL="0" lvl="0" indent="0">
              <a:buClr>
                <a:srgbClr val="00AAE5"/>
              </a:buClr>
            </a:pPr>
            <a:r>
              <a:rPr lang="en-US" sz="2800" kern="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Let people succeed and fail </a:t>
            </a:r>
          </a:p>
          <a:p>
            <a:pPr marL="6096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AAE5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pPr lvl="0" indent="-457200">
              <a:buClr>
                <a:srgbClr val="00AAE5"/>
              </a:buClr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Give and receive feedback </a:t>
            </a:r>
          </a:p>
          <a:p>
            <a:pPr marL="0" lvl="0" indent="0">
              <a:spcBef>
                <a:spcPts val="600"/>
              </a:spcBef>
              <a:buClr>
                <a:srgbClr val="00AAE5"/>
              </a:buClr>
            </a:pPr>
            <a:r>
              <a:rPr lang="en-US" sz="2800" kern="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more than just annual reviews 	and checking the box</a:t>
            </a:r>
          </a:p>
          <a:p>
            <a:pPr marL="6096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AAE5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pPr lvl="0" indent="-457200">
              <a:spcBef>
                <a:spcPts val="600"/>
              </a:spcBef>
              <a:buClr>
                <a:srgbClr val="00AAE5"/>
              </a:buClr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 a team atmosphere </a:t>
            </a:r>
          </a:p>
          <a:p>
            <a:pPr marL="0" lvl="0" indent="0">
              <a:spcBef>
                <a:spcPts val="600"/>
              </a:spcBef>
              <a:buClr>
                <a:srgbClr val="00AAE5"/>
              </a:buClr>
            </a:pPr>
            <a:r>
              <a:rPr lang="en-US" sz="2800" kern="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it is where healthcare is going 	(or already is </a:t>
            </a:r>
            <a:r>
              <a:rPr lang="en-US" sz="2800" kern="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r>
              <a:rPr lang="en-US" sz="2800" kern="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351275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E69F85B-F775-41B7-976C-87F91BCD7D83}"/>
              </a:ext>
            </a:extLst>
          </p:cNvPr>
          <p:cNvSpPr txBox="1">
            <a:spLocks/>
          </p:cNvSpPr>
          <p:nvPr/>
        </p:nvSpPr>
        <p:spPr bwMode="auto">
          <a:xfrm>
            <a:off x="2015566" y="1391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 kern="1200">
                <a:solidFill>
                  <a:schemeClr val="tx2"/>
                </a:solidFill>
                <a:latin typeface="+mj-lt"/>
                <a:ea typeface="Geneva" pitchFamily="-111" charset="-128"/>
                <a:cs typeface="Geneva" pitchFamily="-111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9pPr>
          </a:lstStyle>
          <a:p>
            <a:pPr lvl="0">
              <a:defRPr/>
            </a:pPr>
            <a:r>
              <a:rPr lang="en-US" dirty="0">
                <a:solidFill>
                  <a:srgbClr val="333333"/>
                </a:solidFill>
                <a:latin typeface="Arial"/>
              </a:rPr>
              <a:t>Let people do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" name="Picture 2" descr="Chess, Board Game, Play, Lose, Frustration, Trouble">
            <a:extLst>
              <a:ext uri="{FF2B5EF4-FFF2-40B4-BE49-F238E27FC236}">
                <a16:creationId xmlns:a16="http://schemas.microsoft.com/office/drawing/2014/main" id="{D91E0104-04F8-4639-A056-4BB0A4724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021" y="1304925"/>
            <a:ext cx="6371618" cy="4778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82C17A-BBB3-467B-9BF7-21252BF86BD0}"/>
              </a:ext>
            </a:extLst>
          </p:cNvPr>
          <p:cNvSpPr txBox="1"/>
          <p:nvPr/>
        </p:nvSpPr>
        <p:spPr>
          <a:xfrm>
            <a:off x="1198361" y="2228671"/>
            <a:ext cx="272814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>
                <a:srgbClr val="000000"/>
              </a:buClr>
              <a:buFont typeface="Arial"/>
              <a:buNone/>
            </a:pPr>
            <a:r>
              <a:rPr lang="en-US" sz="3000" kern="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When you look at this, what do you see?</a:t>
            </a:r>
          </a:p>
          <a:p>
            <a:pPr algn="r">
              <a:buClr>
                <a:srgbClr val="000000"/>
              </a:buClr>
              <a:buFont typeface="Arial"/>
              <a:buNone/>
            </a:pPr>
            <a:endParaRPr lang="en-US" sz="3000" kern="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pPr algn="r">
              <a:buClr>
                <a:srgbClr val="000000"/>
              </a:buClr>
              <a:buFont typeface="Arial"/>
              <a:buNone/>
            </a:pPr>
            <a:r>
              <a:rPr lang="en-US" sz="3000" b="1" kern="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Win or Fail?</a:t>
            </a:r>
          </a:p>
        </p:txBody>
      </p:sp>
    </p:spTree>
    <p:extLst>
      <p:ext uri="{BB962C8B-B14F-4D97-AF65-F5344CB8AC3E}">
        <p14:creationId xmlns:p14="http://schemas.microsoft.com/office/powerpoint/2010/main" val="8655151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970D6DE-33C4-4FF0-B5C7-C59277723CED}"/>
              </a:ext>
            </a:extLst>
          </p:cNvPr>
          <p:cNvSpPr txBox="1">
            <a:spLocks/>
          </p:cNvSpPr>
          <p:nvPr/>
        </p:nvSpPr>
        <p:spPr bwMode="auto">
          <a:xfrm>
            <a:off x="2015566" y="1391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 kern="1200">
                <a:solidFill>
                  <a:schemeClr val="tx2"/>
                </a:solidFill>
                <a:latin typeface="+mj-lt"/>
                <a:ea typeface="Geneva" pitchFamily="-111" charset="-128"/>
                <a:cs typeface="Geneva" pitchFamily="-111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9pPr>
          </a:lstStyle>
          <a:p>
            <a:pPr lvl="0">
              <a:defRPr/>
            </a:pPr>
            <a:r>
              <a:rPr lang="en-US" dirty="0">
                <a:solidFill>
                  <a:srgbClr val="333333"/>
                </a:solidFill>
                <a:latin typeface="Arial"/>
              </a:rPr>
              <a:t>Real world example of feedback?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" name="Picture 2" descr="Rating, Star, Five, Application, Success, Rank, Ranking">
            <a:extLst>
              <a:ext uri="{FF2B5EF4-FFF2-40B4-BE49-F238E27FC236}">
                <a16:creationId xmlns:a16="http://schemas.microsoft.com/office/drawing/2014/main" id="{D42A84EC-72FB-44A3-A316-9BAAD75E2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35" y="1556107"/>
            <a:ext cx="5914402" cy="374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riticism, Write A Review, Review, Star, Hand, Finger">
            <a:extLst>
              <a:ext uri="{FF2B5EF4-FFF2-40B4-BE49-F238E27FC236}">
                <a16:creationId xmlns:a16="http://schemas.microsoft.com/office/drawing/2014/main" id="{57428B94-1C28-40A9-9963-49227B670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239" y="1556106"/>
            <a:ext cx="5429009" cy="374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5AC1F1B-6402-4EED-87AF-3C8E62EE7041}"/>
              </a:ext>
            </a:extLst>
          </p:cNvPr>
          <p:cNvSpPr txBox="1">
            <a:spLocks/>
          </p:cNvSpPr>
          <p:nvPr/>
        </p:nvSpPr>
        <p:spPr bwMode="auto">
          <a:xfrm>
            <a:off x="545544" y="5441076"/>
            <a:ext cx="11217985" cy="520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 kern="1200">
                <a:solidFill>
                  <a:schemeClr val="tx2"/>
                </a:solidFill>
                <a:latin typeface="+mj-lt"/>
                <a:ea typeface="Geneva" pitchFamily="-111" charset="-128"/>
                <a:cs typeface="Geneva" pitchFamily="-111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9pPr>
          </a:lstStyle>
          <a:p>
            <a:pPr lvl="0">
              <a:defRPr/>
            </a:pPr>
            <a:r>
              <a:rPr lang="en-US" sz="2400" dirty="0">
                <a:solidFill>
                  <a:srgbClr val="333333"/>
                </a:solidFill>
                <a:latin typeface="Arial"/>
              </a:rPr>
              <a:t>Everyone in the organization should get ALL feedback….not just the bad </a:t>
            </a:r>
            <a:r>
              <a:rPr lang="en-US" sz="2400" dirty="0">
                <a:solidFill>
                  <a:srgbClr val="333333"/>
                </a:solidFill>
                <a:latin typeface="Arial"/>
                <a:sym typeface="Wingdings" panose="05000000000000000000" pitchFamily="2" charset="2"/>
              </a:rPr>
              <a:t></a:t>
            </a:r>
            <a:endParaRPr lang="en-US" sz="2400" dirty="0">
              <a:solidFill>
                <a:srgbClr val="333333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42154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4128619-6EF5-421B-A5AD-BB1CF146BF75}"/>
              </a:ext>
            </a:extLst>
          </p:cNvPr>
          <p:cNvSpPr txBox="1">
            <a:spLocks/>
          </p:cNvSpPr>
          <p:nvPr/>
        </p:nvSpPr>
        <p:spPr bwMode="auto">
          <a:xfrm>
            <a:off x="2015565" y="13919"/>
            <a:ext cx="663112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 kern="1200">
                <a:solidFill>
                  <a:schemeClr val="tx2"/>
                </a:solidFill>
                <a:latin typeface="+mj-lt"/>
                <a:ea typeface="Geneva" pitchFamily="-111" charset="-128"/>
                <a:cs typeface="Geneva" pitchFamily="-111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9pPr>
          </a:lstStyle>
          <a:p>
            <a:pPr lvl="0">
              <a:defRPr/>
            </a:pPr>
            <a:r>
              <a:rPr lang="en-US" dirty="0">
                <a:solidFill>
                  <a:srgbClr val="333333"/>
                </a:solidFill>
                <a:latin typeface="Arial"/>
              </a:rPr>
              <a:t>Team effort – Fact                   (as my millennial would say)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5" name="Picture Placeholder 4" descr="A picture containing grass, person, outdoor, field&#10;&#10;Description automatically generated">
            <a:extLst>
              <a:ext uri="{FF2B5EF4-FFF2-40B4-BE49-F238E27FC236}">
                <a16:creationId xmlns:a16="http://schemas.microsoft.com/office/drawing/2014/main" id="{46CFE1CF-19F1-4961-9E66-20619562B2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263" b="18263"/>
          <a:stretch>
            <a:fillRect/>
          </a:stretch>
        </p:blipFill>
        <p:spPr>
          <a:xfrm>
            <a:off x="498839" y="1452563"/>
            <a:ext cx="11118486" cy="408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1727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3D248C2-FAF9-4417-9670-C4EE2BE4E859}"/>
              </a:ext>
            </a:extLst>
          </p:cNvPr>
          <p:cNvSpPr txBox="1">
            <a:spLocks/>
          </p:cNvSpPr>
          <p:nvPr/>
        </p:nvSpPr>
        <p:spPr bwMode="auto">
          <a:xfrm>
            <a:off x="2015565" y="13919"/>
            <a:ext cx="890910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 kern="1200">
                <a:solidFill>
                  <a:schemeClr val="tx2"/>
                </a:solidFill>
                <a:latin typeface="+mj-lt"/>
                <a:ea typeface="Geneva" pitchFamily="-111" charset="-128"/>
                <a:cs typeface="Geneva" pitchFamily="-111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9pPr>
          </a:lstStyle>
          <a:p>
            <a:pPr lvl="0">
              <a:defRPr/>
            </a:pPr>
            <a:r>
              <a:rPr lang="en-US" dirty="0">
                <a:solidFill>
                  <a:srgbClr val="333333"/>
                </a:solidFill>
                <a:latin typeface="Arial"/>
              </a:rPr>
              <a:t>Awesome…I’m feeling just a little fluffy…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17697E-9DCD-40A2-B677-ADAB6494678E}"/>
              </a:ext>
            </a:extLst>
          </p:cNvPr>
          <p:cNvSpPr txBox="1"/>
          <p:nvPr/>
        </p:nvSpPr>
        <p:spPr>
          <a:xfrm>
            <a:off x="1639957" y="2459504"/>
            <a:ext cx="91792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Bet </a:t>
            </a:r>
            <a:r>
              <a:rPr lang="en-US" sz="1400" kern="0" dirty="0">
                <a:solidFill>
                  <a:srgbClr val="333333"/>
                </a:solidFill>
                <a:latin typeface="Arial"/>
                <a:cs typeface="Arial"/>
                <a:sym typeface="Arial"/>
              </a:rPr>
              <a:t>what you’re really thinking</a:t>
            </a: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…</a:t>
            </a:r>
            <a:r>
              <a:rPr lang="en-US" sz="6000" kern="0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cs typeface="Arial"/>
                <a:sym typeface="Arial"/>
              </a:rPr>
              <a:t>So how exactly does this help me?!?!?!</a:t>
            </a:r>
          </a:p>
        </p:txBody>
      </p:sp>
    </p:spTree>
    <p:extLst>
      <p:ext uri="{BB962C8B-B14F-4D97-AF65-F5344CB8AC3E}">
        <p14:creationId xmlns:p14="http://schemas.microsoft.com/office/powerpoint/2010/main" val="1478974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7181BC9-335B-4207-81AB-895BE8F7D727}"/>
              </a:ext>
            </a:extLst>
          </p:cNvPr>
          <p:cNvSpPr txBox="1">
            <a:spLocks/>
          </p:cNvSpPr>
          <p:nvPr/>
        </p:nvSpPr>
        <p:spPr bwMode="auto">
          <a:xfrm>
            <a:off x="2015566" y="1391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 kern="1200">
                <a:solidFill>
                  <a:schemeClr val="tx2"/>
                </a:solidFill>
                <a:latin typeface="+mj-lt"/>
                <a:ea typeface="Geneva" pitchFamily="-111" charset="-128"/>
                <a:cs typeface="Geneva" pitchFamily="-111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9pPr>
          </a:lstStyle>
          <a:p>
            <a:pPr lvl="0">
              <a:defRPr/>
            </a:pPr>
            <a:r>
              <a:rPr lang="en-US" dirty="0">
                <a:solidFill>
                  <a:srgbClr val="333333"/>
                </a:solidFill>
                <a:latin typeface="Arial"/>
              </a:rPr>
              <a:t>What’s your Culture Club?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Geneva" pitchFamily="-111" charset="-128"/>
            </a:endParaRPr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8E45C22-51EB-4496-91EF-6BE33B52C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609" y="1304925"/>
            <a:ext cx="7348537" cy="476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7582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CC4D9EC9-745F-40F4-A5D0-FD6E0C215936}"/>
              </a:ext>
            </a:extLst>
          </p:cNvPr>
          <p:cNvSpPr/>
          <p:nvPr/>
        </p:nvSpPr>
        <p:spPr>
          <a:xfrm rot="10800000">
            <a:off x="1263888" y="1507958"/>
            <a:ext cx="4702935" cy="530043"/>
          </a:xfrm>
          <a:prstGeom prst="homePlate">
            <a:avLst/>
          </a:prstGeom>
          <a:solidFill>
            <a:srgbClr val="00AA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69F0A7F2-5236-4E46-8873-0933DAFE33C6}"/>
              </a:ext>
            </a:extLst>
          </p:cNvPr>
          <p:cNvSpPr/>
          <p:nvPr/>
        </p:nvSpPr>
        <p:spPr>
          <a:xfrm>
            <a:off x="6189654" y="1507958"/>
            <a:ext cx="4702935" cy="530043"/>
          </a:xfrm>
          <a:prstGeom prst="homePlate">
            <a:avLst/>
          </a:prstGeom>
          <a:solidFill>
            <a:srgbClr val="00AA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BED6BA-7220-4A5C-88BD-5D2F209862A8}"/>
              </a:ext>
            </a:extLst>
          </p:cNvPr>
          <p:cNvSpPr txBox="1">
            <a:spLocks/>
          </p:cNvSpPr>
          <p:nvPr/>
        </p:nvSpPr>
        <p:spPr bwMode="auto">
          <a:xfrm>
            <a:off x="1992687" y="53788"/>
            <a:ext cx="607649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 kern="1200">
                <a:solidFill>
                  <a:schemeClr val="tx2"/>
                </a:solidFill>
                <a:latin typeface="+mj-lt"/>
                <a:ea typeface="Geneva" pitchFamily="-111" charset="-128"/>
                <a:cs typeface="Geneva" pitchFamily="-111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9pPr>
          </a:lstStyle>
          <a:p>
            <a:pPr lvl="0">
              <a:defRPr/>
            </a:pPr>
            <a:r>
              <a:rPr lang="en-US" dirty="0">
                <a:solidFill>
                  <a:srgbClr val="333333"/>
                </a:solidFill>
                <a:latin typeface="Arial"/>
              </a:rPr>
              <a:t>So what can a healthy culture do for my practice?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Geneva" pitchFamily="-111" charset="-128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CB7F15C-4A5A-467E-834C-B8A95DDC6EDF}"/>
              </a:ext>
            </a:extLst>
          </p:cNvPr>
          <p:cNvSpPr txBox="1">
            <a:spLocks/>
          </p:cNvSpPr>
          <p:nvPr/>
        </p:nvSpPr>
        <p:spPr>
          <a:xfrm>
            <a:off x="3206746" y="1570286"/>
            <a:ext cx="2537247" cy="25044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Retention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D8EC311C-8B98-429C-A2DD-1BC1F192E68D}"/>
              </a:ext>
            </a:extLst>
          </p:cNvPr>
          <p:cNvSpPr txBox="1">
            <a:spLocks/>
          </p:cNvSpPr>
          <p:nvPr/>
        </p:nvSpPr>
        <p:spPr>
          <a:xfrm>
            <a:off x="6440309" y="1570286"/>
            <a:ext cx="2537247" cy="25044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463066-D474-4A01-8243-538B5F6384AE}"/>
              </a:ext>
            </a:extLst>
          </p:cNvPr>
          <p:cNvSpPr/>
          <p:nvPr/>
        </p:nvSpPr>
        <p:spPr>
          <a:xfrm>
            <a:off x="1155032" y="2149642"/>
            <a:ext cx="4828673" cy="3416969"/>
          </a:xfrm>
          <a:prstGeom prst="rect">
            <a:avLst/>
          </a:prstGeom>
          <a:solidFill>
            <a:srgbClr val="ECF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5B9318-1E4E-4FA7-AE3E-903CDAFFF7D0}"/>
              </a:ext>
            </a:extLst>
          </p:cNvPr>
          <p:cNvSpPr/>
          <p:nvPr/>
        </p:nvSpPr>
        <p:spPr>
          <a:xfrm>
            <a:off x="6189654" y="2149641"/>
            <a:ext cx="4828673" cy="3416969"/>
          </a:xfrm>
          <a:prstGeom prst="rect">
            <a:avLst/>
          </a:prstGeom>
          <a:solidFill>
            <a:srgbClr val="ECF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BA50E9B-6EEA-4643-9026-C5F6398E31B9}"/>
              </a:ext>
            </a:extLst>
          </p:cNvPr>
          <p:cNvSpPr txBox="1">
            <a:spLocks/>
          </p:cNvSpPr>
          <p:nvPr/>
        </p:nvSpPr>
        <p:spPr>
          <a:xfrm>
            <a:off x="1545465" y="2430779"/>
            <a:ext cx="4198528" cy="29921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Turnover is extremely costly and destructive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HR Processes should be wrapped around culture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Seek candidates fits to the organizational culture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Culture becomes a badge of honor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BE967AA-11BD-44B8-A248-B868C8D0FDF9}"/>
              </a:ext>
            </a:extLst>
          </p:cNvPr>
          <p:cNvSpPr txBox="1">
            <a:spLocks/>
          </p:cNvSpPr>
          <p:nvPr/>
        </p:nvSpPr>
        <p:spPr>
          <a:xfrm>
            <a:off x="6440309" y="2430779"/>
            <a:ext cx="4452280" cy="29921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Action speaks louder than words – adhere to values for maximum by in by all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Transparent organizational culture provides clarity into organizational objectives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Nurture the duality of human nature to find balance</a:t>
            </a:r>
          </a:p>
        </p:txBody>
      </p:sp>
    </p:spTree>
    <p:extLst>
      <p:ext uri="{BB962C8B-B14F-4D97-AF65-F5344CB8AC3E}">
        <p14:creationId xmlns:p14="http://schemas.microsoft.com/office/powerpoint/2010/main" val="36103122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84F8B-483A-41D6-A223-F7B75DF3C410}"/>
              </a:ext>
            </a:extLst>
          </p:cNvPr>
          <p:cNvSpPr txBox="1">
            <a:spLocks/>
          </p:cNvSpPr>
          <p:nvPr/>
        </p:nvSpPr>
        <p:spPr bwMode="auto">
          <a:xfrm>
            <a:off x="1981200" y="537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 kern="1200">
                <a:solidFill>
                  <a:schemeClr val="tx2"/>
                </a:solidFill>
                <a:latin typeface="+mj-lt"/>
                <a:ea typeface="Geneva" pitchFamily="-111" charset="-128"/>
                <a:cs typeface="Geneva" pitchFamily="-111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9pPr>
          </a:lstStyle>
          <a:p>
            <a:pPr lvl="0">
              <a:defRPr/>
            </a:pPr>
            <a:r>
              <a:rPr lang="en-US" dirty="0">
                <a:solidFill>
                  <a:srgbClr val="333333"/>
                </a:solidFill>
                <a:latin typeface="Arial"/>
              </a:rPr>
              <a:t>I can safely say that we have this culture where I work…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Geneva" pitchFamily="-111" charset="-128"/>
            </a:endParaRPr>
          </a:p>
        </p:txBody>
      </p:sp>
      <p:pic>
        <p:nvPicPr>
          <p:cNvPr id="4" name="Picture 2" descr="Image may contain: text that says 'A sign you have a positive workplace culture is laughter. Just listen to how much laughter there is where you work. Laughter is a very good sign of positivity. You can work hard and still laugh and enjoy your workday more. Sam Glenn'">
            <a:extLst>
              <a:ext uri="{FF2B5EF4-FFF2-40B4-BE49-F238E27FC236}">
                <a16:creationId xmlns:a16="http://schemas.microsoft.com/office/drawing/2014/main" id="{5241774B-111F-47C5-AA70-DE8B5EE35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446" y="1304925"/>
            <a:ext cx="4927107" cy="492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5201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2E0D6-CBD0-41C1-8C53-41CAB2669D99}"/>
              </a:ext>
            </a:extLst>
          </p:cNvPr>
          <p:cNvSpPr txBox="1">
            <a:spLocks/>
          </p:cNvSpPr>
          <p:nvPr/>
        </p:nvSpPr>
        <p:spPr bwMode="auto">
          <a:xfrm>
            <a:off x="1992687" y="537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 kern="1200">
                <a:solidFill>
                  <a:schemeClr val="tx2"/>
                </a:solidFill>
                <a:latin typeface="+mj-lt"/>
                <a:ea typeface="Geneva" pitchFamily="-111" charset="-128"/>
                <a:cs typeface="Geneva" pitchFamily="-111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9pPr>
          </a:lstStyle>
          <a:p>
            <a:pPr lvl="0" algn="ctr">
              <a:defRPr/>
            </a:pPr>
            <a:r>
              <a:rPr lang="en-US" dirty="0">
                <a:solidFill>
                  <a:srgbClr val="333333"/>
                </a:solidFill>
                <a:latin typeface="Arial"/>
              </a:rPr>
              <a:t>Figured out your Culture Club?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Geneva" pitchFamily="-111" charset="-12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4F1BBD-EC2A-43C3-944B-EF3B3D46D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9875" y="1304925"/>
            <a:ext cx="5763494" cy="490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1213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D709C-AEF0-41D9-968F-EF1D808A2777}"/>
              </a:ext>
            </a:extLst>
          </p:cNvPr>
          <p:cNvSpPr txBox="1">
            <a:spLocks/>
          </p:cNvSpPr>
          <p:nvPr/>
        </p:nvSpPr>
        <p:spPr bwMode="auto">
          <a:xfrm>
            <a:off x="2439193" y="2566085"/>
            <a:ext cx="7315200" cy="170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 kern="1200">
                <a:solidFill>
                  <a:schemeClr val="bg1"/>
                </a:solidFill>
                <a:latin typeface="+mj-lt"/>
                <a:ea typeface="Geneva" pitchFamily="-111" charset="-128"/>
                <a:cs typeface="Geneva" pitchFamily="-111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Geneva" pitchFamily="-111" charset="-128"/>
              </a:rPr>
              <a:t>Thank You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A3A98A-E6BC-4935-A244-762A06232D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66085"/>
            <a:ext cx="12192000" cy="1700212"/>
          </a:xfrm>
          <a:prstGeom prst="rect">
            <a:avLst/>
          </a:prstGeom>
          <a:solidFill>
            <a:srgbClr val="8B8F9E"/>
          </a:solidFill>
          <a:ln w="190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-111" charset="0"/>
                <a:ea typeface="Geneva" pitchFamily="-111" charset="-128"/>
                <a:cs typeface="Geneva" pitchFamily="-111" charset="-128"/>
              </a:rPr>
              <a:t>Thank You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38E6165-E948-4348-BD7A-F717B4213DFF}"/>
              </a:ext>
            </a:extLst>
          </p:cNvPr>
          <p:cNvSpPr txBox="1">
            <a:spLocks/>
          </p:cNvSpPr>
          <p:nvPr/>
        </p:nvSpPr>
        <p:spPr bwMode="auto">
          <a:xfrm>
            <a:off x="380839" y="5192785"/>
            <a:ext cx="2672753" cy="1501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66B29"/>
              </a:buClr>
              <a:buFont typeface="Arial" panose="020B0604020202020204" pitchFamily="34" charset="0"/>
              <a:buNone/>
              <a:defRPr sz="2500" kern="1200">
                <a:solidFill>
                  <a:schemeClr val="bg2">
                    <a:lumMod val="75000"/>
                  </a:schemeClr>
                </a:solidFill>
                <a:latin typeface="+mn-lt"/>
                <a:ea typeface="Geneva" pitchFamily="-111" charset="-128"/>
                <a:cs typeface="Geneva" pitchFamily="-111" charset="-128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66B29"/>
              </a:buClr>
              <a:buFont typeface="Arial" panose="020B0604020202020204" pitchFamily="34" charset="0"/>
              <a:buNone/>
              <a:defRPr sz="2600" kern="1200">
                <a:solidFill>
                  <a:schemeClr val="tx1">
                    <a:tint val="75000"/>
                  </a:schemeClr>
                </a:solidFill>
                <a:latin typeface="+mn-lt"/>
                <a:ea typeface="Geneva" pitchFamily="-111" charset="-128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66B29"/>
              </a:buClr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Geneva" pitchFamily="-111" charset="-128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66B29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Geneva" pitchFamily="-111" charset="-128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66B29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Geneva" pitchFamily="-111" charset="-128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92000"/>
              </a:lnSpc>
              <a:spcBef>
                <a:spcPct val="0"/>
              </a:spcBef>
              <a:spcAft>
                <a:spcPts val="500"/>
              </a:spcAft>
              <a:defRPr/>
            </a:pPr>
            <a:r>
              <a:rPr lang="en-US" altLang="en-US" sz="1500" b="1" dirty="0" err="1">
                <a:solidFill>
                  <a:schemeClr val="bg1"/>
                </a:solidFill>
                <a:latin typeface="Arial"/>
              </a:rPr>
              <a:t>Coronis</a:t>
            </a:r>
            <a:r>
              <a:rPr lang="en-US" altLang="en-US" sz="1500" b="1" dirty="0">
                <a:solidFill>
                  <a:schemeClr val="bg1"/>
                </a:solidFill>
                <a:latin typeface="Arial"/>
              </a:rPr>
              <a:t> Health</a:t>
            </a:r>
          </a:p>
          <a:p>
            <a:pPr lvl="0" algn="l">
              <a:lnSpc>
                <a:spcPct val="92000"/>
              </a:lnSpc>
              <a:spcBef>
                <a:spcPct val="0"/>
              </a:spcBef>
              <a:spcAft>
                <a:spcPts val="500"/>
              </a:spcAft>
              <a:defRPr/>
            </a:pPr>
            <a:r>
              <a:rPr lang="en-US" altLang="en-US" sz="1500" dirty="0">
                <a:solidFill>
                  <a:schemeClr val="bg1"/>
                </a:solidFill>
                <a:latin typeface="Arial"/>
              </a:rPr>
              <a:t>(877) 983-1234</a:t>
            </a:r>
          </a:p>
          <a:p>
            <a:pPr lvl="0" algn="l">
              <a:lnSpc>
                <a:spcPct val="92000"/>
              </a:lnSpc>
              <a:spcBef>
                <a:spcPct val="0"/>
              </a:spcBef>
              <a:spcAft>
                <a:spcPts val="500"/>
              </a:spcAft>
              <a:defRPr/>
            </a:pPr>
            <a:r>
              <a:rPr lang="nb-NO" altLang="en-US" sz="1500" dirty="0">
                <a:solidFill>
                  <a:schemeClr val="bg1"/>
                </a:solidFill>
                <a:latin typeface="Arial"/>
              </a:rPr>
              <a:t>5963 Exchange Dr Ste. 114,</a:t>
            </a:r>
          </a:p>
          <a:p>
            <a:pPr lvl="0" algn="l">
              <a:lnSpc>
                <a:spcPct val="92000"/>
              </a:lnSpc>
              <a:spcBef>
                <a:spcPct val="0"/>
              </a:spcBef>
              <a:spcAft>
                <a:spcPts val="500"/>
              </a:spcAft>
              <a:defRPr/>
            </a:pPr>
            <a:r>
              <a:rPr lang="nb-NO" altLang="en-US" sz="1500" dirty="0">
                <a:solidFill>
                  <a:schemeClr val="bg1"/>
                </a:solidFill>
                <a:latin typeface="Arial"/>
              </a:rPr>
              <a:t>Sykesville, MD 21784</a:t>
            </a:r>
            <a:endParaRPr lang="en-US" altLang="en-US" sz="1500" dirty="0">
              <a:solidFill>
                <a:schemeClr val="bg1"/>
              </a:solidFill>
              <a:latin typeface="Arial"/>
            </a:endParaRPr>
          </a:p>
          <a:p>
            <a:pPr lvl="0" algn="l">
              <a:lnSpc>
                <a:spcPct val="92000"/>
              </a:lnSpc>
              <a:spcBef>
                <a:spcPct val="0"/>
              </a:spcBef>
              <a:spcAft>
                <a:spcPts val="500"/>
              </a:spcAft>
              <a:defRPr/>
            </a:pPr>
            <a:r>
              <a:rPr lang="en-US" altLang="en-US" sz="1500" dirty="0">
                <a:solidFill>
                  <a:schemeClr val="bg1"/>
                </a:solidFill>
                <a:latin typeface="Arial"/>
              </a:rPr>
              <a:t>www.coronishealth.com </a:t>
            </a:r>
          </a:p>
        </p:txBody>
      </p:sp>
    </p:spTree>
    <p:extLst>
      <p:ext uri="{BB962C8B-B14F-4D97-AF65-F5344CB8AC3E}">
        <p14:creationId xmlns:p14="http://schemas.microsoft.com/office/powerpoint/2010/main" val="39621043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0199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25B2B9A-C178-4A07-B5B7-9444649F5951}"/>
              </a:ext>
            </a:extLst>
          </p:cNvPr>
          <p:cNvSpPr txBox="1">
            <a:spLocks/>
          </p:cNvSpPr>
          <p:nvPr/>
        </p:nvSpPr>
        <p:spPr bwMode="auto">
          <a:xfrm>
            <a:off x="2015566" y="1391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 kern="1200">
                <a:solidFill>
                  <a:schemeClr val="tx2"/>
                </a:solidFill>
                <a:latin typeface="+mj-lt"/>
                <a:ea typeface="Geneva" pitchFamily="-111" charset="-128"/>
                <a:cs typeface="Geneva" pitchFamily="-111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9pPr>
          </a:lstStyle>
          <a:p>
            <a:pPr lvl="0">
              <a:defRPr/>
            </a:pPr>
            <a:r>
              <a:rPr lang="en-US" dirty="0">
                <a:solidFill>
                  <a:srgbClr val="333333"/>
                </a:solidFill>
                <a:latin typeface="Arial"/>
              </a:rPr>
              <a:t>Though it may feel fluffy…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Geneva" pitchFamily="-111" charset="-12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D82043-F136-4F3D-B7EE-1F06744F6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5" y="3671040"/>
            <a:ext cx="4095565" cy="2818660"/>
          </a:xfrm>
          <a:prstGeom prst="rect">
            <a:avLst/>
          </a:prstGeom>
        </p:spPr>
      </p:pic>
      <p:pic>
        <p:nvPicPr>
          <p:cNvPr id="5" name="Picture 2" descr="Present Future Past Text">
            <a:extLst>
              <a:ext uri="{FF2B5EF4-FFF2-40B4-BE49-F238E27FC236}">
                <a16:creationId xmlns:a16="http://schemas.microsoft.com/office/drawing/2014/main" id="{C3828D0B-8423-4880-9CD6-E94BD5B1C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223" y="1351147"/>
            <a:ext cx="4092748" cy="2319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erson sitting at a table&#10;&#10;Description automatically generated">
            <a:extLst>
              <a:ext uri="{FF2B5EF4-FFF2-40B4-BE49-F238E27FC236}">
                <a16:creationId xmlns:a16="http://schemas.microsoft.com/office/drawing/2014/main" id="{9E476BA7-8365-46F0-97EA-EA83B0B30D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0263" y="1351147"/>
            <a:ext cx="4148141" cy="31721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9D82B1-4380-4687-9B39-EA22CD46C1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2646" y="4523296"/>
            <a:ext cx="3355759" cy="196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76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CBAB82A-5D56-48EF-B74B-566C2E6DE8F1}"/>
              </a:ext>
            </a:extLst>
          </p:cNvPr>
          <p:cNvSpPr txBox="1">
            <a:spLocks/>
          </p:cNvSpPr>
          <p:nvPr/>
        </p:nvSpPr>
        <p:spPr bwMode="auto">
          <a:xfrm>
            <a:off x="2015566" y="1391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 kern="1200">
                <a:solidFill>
                  <a:schemeClr val="tx2"/>
                </a:solidFill>
                <a:latin typeface="+mj-lt"/>
                <a:ea typeface="Geneva" pitchFamily="-111" charset="-128"/>
                <a:cs typeface="Geneva" pitchFamily="-111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9pPr>
          </a:lstStyle>
          <a:p>
            <a:pPr lvl="0">
              <a:defRPr/>
            </a:pPr>
            <a:r>
              <a:rPr lang="en-US" dirty="0">
                <a:solidFill>
                  <a:srgbClr val="333333"/>
                </a:solidFill>
                <a:latin typeface="Arial"/>
              </a:rPr>
              <a:t>In fact, this is an actual class in some business schools </a:t>
            </a:r>
            <a:r>
              <a:rPr lang="en-US" dirty="0">
                <a:solidFill>
                  <a:srgbClr val="333333"/>
                </a:solidFill>
                <a:latin typeface="Arial"/>
                <a:sym typeface="Wingdings" panose="05000000000000000000" pitchFamily="2" charset="2"/>
              </a:rPr>
              <a:t>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Geneva" pitchFamily="-111" charset="-12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7296FF-7929-4868-9FD8-85506EC5CA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801" y="1304925"/>
            <a:ext cx="8236844" cy="482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586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40AB4F5-460D-4D06-BA76-4FC09EE59F37}"/>
              </a:ext>
            </a:extLst>
          </p:cNvPr>
          <p:cNvSpPr txBox="1">
            <a:spLocks/>
          </p:cNvSpPr>
          <p:nvPr/>
        </p:nvSpPr>
        <p:spPr bwMode="auto">
          <a:xfrm>
            <a:off x="2015566" y="1391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 kern="1200">
                <a:solidFill>
                  <a:schemeClr val="tx2"/>
                </a:solidFill>
                <a:latin typeface="+mj-lt"/>
                <a:ea typeface="Geneva" pitchFamily="-111" charset="-128"/>
                <a:cs typeface="Geneva" pitchFamily="-111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9pPr>
          </a:lstStyle>
          <a:p>
            <a:pPr lvl="0">
              <a:defRPr/>
            </a:pPr>
            <a:r>
              <a:rPr lang="en-US" dirty="0">
                <a:solidFill>
                  <a:srgbClr val="333333"/>
                </a:solidFill>
                <a:latin typeface="Arial"/>
              </a:rPr>
              <a:t>Seems obvious enough….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Geneva" pitchFamily="-111" charset="-128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ADCCCD5-60D4-403D-A865-DBDF06B1BB87}"/>
              </a:ext>
            </a:extLst>
          </p:cNvPr>
          <p:cNvSpPr txBox="1">
            <a:spLocks/>
          </p:cNvSpPr>
          <p:nvPr/>
        </p:nvSpPr>
        <p:spPr bwMode="auto">
          <a:xfrm>
            <a:off x="3668520" y="1132744"/>
            <a:ext cx="8229600" cy="535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 kern="1200">
                <a:solidFill>
                  <a:schemeClr val="tx2"/>
                </a:solidFill>
                <a:latin typeface="+mj-lt"/>
                <a:ea typeface="Geneva" pitchFamily="-111" charset="-128"/>
                <a:cs typeface="Geneva" pitchFamily="-111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9pPr>
          </a:lstStyle>
          <a:p>
            <a:pPr lvl="0">
              <a:defRPr/>
            </a:pPr>
            <a:r>
              <a:rPr lang="en-US" dirty="0">
                <a:solidFill>
                  <a:srgbClr val="333333"/>
                </a:solidFill>
                <a:latin typeface="Arial"/>
              </a:rPr>
              <a:t>…but can you define culture?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165EDC-9E16-41C4-8D64-0E6AC5497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7543" y="1855179"/>
            <a:ext cx="6182334" cy="420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620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F602D59-F8BD-4A1A-AB54-10C17AE7C718}"/>
              </a:ext>
            </a:extLst>
          </p:cNvPr>
          <p:cNvSpPr txBox="1">
            <a:spLocks/>
          </p:cNvSpPr>
          <p:nvPr/>
        </p:nvSpPr>
        <p:spPr bwMode="auto">
          <a:xfrm>
            <a:off x="2015566" y="1391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 kern="1200">
                <a:solidFill>
                  <a:schemeClr val="tx2"/>
                </a:solidFill>
                <a:latin typeface="+mj-lt"/>
                <a:ea typeface="Geneva" pitchFamily="-111" charset="-128"/>
                <a:cs typeface="Geneva" pitchFamily="-111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9pPr>
          </a:lstStyle>
          <a:p>
            <a:pPr lvl="0">
              <a:defRPr/>
            </a:pPr>
            <a:r>
              <a:rPr lang="en-US" dirty="0">
                <a:solidFill>
                  <a:srgbClr val="333333"/>
                </a:solidFill>
                <a:latin typeface="Arial"/>
              </a:rPr>
              <a:t>The Elephant Test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Geneva" pitchFamily="-111" charset="-12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0F482E-4F71-451B-855F-0D4197E0E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218" y="1673200"/>
            <a:ext cx="9492295" cy="35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301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525D2D7-5385-44F6-BE75-24FC749F13C0}"/>
              </a:ext>
            </a:extLst>
          </p:cNvPr>
          <p:cNvSpPr txBox="1">
            <a:spLocks/>
          </p:cNvSpPr>
          <p:nvPr/>
        </p:nvSpPr>
        <p:spPr bwMode="auto">
          <a:xfrm>
            <a:off x="2015566" y="13919"/>
            <a:ext cx="902757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 kern="1200">
                <a:solidFill>
                  <a:schemeClr val="tx2"/>
                </a:solidFill>
                <a:latin typeface="+mj-lt"/>
                <a:ea typeface="Geneva" pitchFamily="-111" charset="-128"/>
                <a:cs typeface="Geneva" pitchFamily="-111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9pPr>
          </a:lstStyle>
          <a:p>
            <a:pPr lvl="0">
              <a:defRPr/>
            </a:pPr>
            <a:r>
              <a:rPr lang="en-US" dirty="0">
                <a:solidFill>
                  <a:srgbClr val="333333"/>
                </a:solidFill>
                <a:latin typeface="Arial"/>
              </a:rPr>
              <a:t>Let’s figure out the elephant in the room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Geneva" pitchFamily="-111" charset="-12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A4852C-29A7-40B7-9900-E3274E7D1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0139" y="1161171"/>
            <a:ext cx="6551721" cy="532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820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2A083B0-2204-4422-9161-822F79E91D0B}"/>
              </a:ext>
            </a:extLst>
          </p:cNvPr>
          <p:cNvSpPr txBox="1">
            <a:spLocks/>
          </p:cNvSpPr>
          <p:nvPr/>
        </p:nvSpPr>
        <p:spPr bwMode="auto">
          <a:xfrm>
            <a:off x="2015566" y="1391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 kern="1200">
                <a:solidFill>
                  <a:schemeClr val="tx2"/>
                </a:solidFill>
                <a:latin typeface="+mj-lt"/>
                <a:ea typeface="Geneva" pitchFamily="-111" charset="-128"/>
                <a:cs typeface="Geneva" pitchFamily="-111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1" charset="0"/>
                <a:ea typeface="Geneva" pitchFamily="-111" charset="-128"/>
                <a:cs typeface="Geneva" pitchFamily="-111" charset="-128"/>
              </a:defRPr>
            </a:lvl9pPr>
          </a:lstStyle>
          <a:p>
            <a:pPr lvl="0">
              <a:defRPr/>
            </a:pPr>
            <a:r>
              <a:rPr lang="en-US" dirty="0">
                <a:solidFill>
                  <a:srgbClr val="333333"/>
                </a:solidFill>
                <a:latin typeface="Arial"/>
              </a:rPr>
              <a:t>Clan Culture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Geneva" pitchFamily="-111" charset="-128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5CB7DD5-5ABD-45BB-ADB8-FEF9F1DBDE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409526"/>
              </p:ext>
            </p:extLst>
          </p:nvPr>
        </p:nvGraphicFramePr>
        <p:xfrm>
          <a:off x="2444212" y="1304925"/>
          <a:ext cx="6925240" cy="4706221"/>
        </p:xfrm>
        <a:graphic>
          <a:graphicData uri="http://schemas.openxmlformats.org/drawingml/2006/table">
            <a:tbl>
              <a:tblPr>
                <a:solidFill>
                  <a:srgbClr val="ECF0F3"/>
                </a:solidFill>
              </a:tblPr>
              <a:tblGrid>
                <a:gridCol w="2835772">
                  <a:extLst>
                    <a:ext uri="{9D8B030D-6E8A-4147-A177-3AD203B41FA5}">
                      <a16:colId xmlns:a16="http://schemas.microsoft.com/office/drawing/2014/main" val="3001959045"/>
                    </a:ext>
                  </a:extLst>
                </a:gridCol>
                <a:gridCol w="4089468">
                  <a:extLst>
                    <a:ext uri="{9D8B030D-6E8A-4147-A177-3AD203B41FA5}">
                      <a16:colId xmlns:a16="http://schemas.microsoft.com/office/drawing/2014/main" val="2803374766"/>
                    </a:ext>
                  </a:extLst>
                </a:gridCol>
              </a:tblGrid>
              <a:tr h="43386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Leader Type:</a:t>
                      </a:r>
                    </a:p>
                  </a:txBody>
                  <a:tcPr marL="9073" marR="9073" marT="90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AAE5"/>
                    </a:solidFill>
                  </a:tcPr>
                </a:tc>
                <a:tc>
                  <a:txBody>
                    <a:bodyPr/>
                    <a:lstStyle/>
                    <a:p>
                      <a:pPr marL="180000" algn="l" fontAlgn="b"/>
                      <a:r>
                        <a:rPr lang="en-US" sz="2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Facilitator</a:t>
                      </a:r>
                    </a:p>
                  </a:txBody>
                  <a:tcPr marL="9073" marR="9073" marT="9073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5265366"/>
                  </a:ext>
                </a:extLst>
              </a:tr>
              <a:tr h="482363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073" marR="9073" marT="90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AAE5"/>
                    </a:solidFill>
                  </a:tcPr>
                </a:tc>
                <a:tc>
                  <a:txBody>
                    <a:bodyPr/>
                    <a:lstStyle/>
                    <a:p>
                      <a:pPr marL="180000" algn="l" fontAlgn="b"/>
                      <a:r>
                        <a:rPr lang="en-US" sz="2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Mentor</a:t>
                      </a:r>
                    </a:p>
                  </a:txBody>
                  <a:tcPr marL="9073" marR="9073" marT="9073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6930990"/>
                  </a:ext>
                </a:extLst>
              </a:tr>
              <a:tr h="482363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073" marR="9073" marT="90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AAE5"/>
                    </a:solidFill>
                  </a:tcPr>
                </a:tc>
                <a:tc>
                  <a:txBody>
                    <a:bodyPr/>
                    <a:lstStyle/>
                    <a:p>
                      <a:pPr marL="180000" algn="l" fontAlgn="b"/>
                      <a:r>
                        <a:rPr lang="en-US" sz="2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Team Builder</a:t>
                      </a:r>
                    </a:p>
                  </a:txBody>
                  <a:tcPr marL="9073" marR="9073" marT="9073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919282"/>
                  </a:ext>
                </a:extLst>
              </a:tr>
              <a:tr h="482363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073" marR="9073" marT="90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CF0F3"/>
                    </a:solidFill>
                  </a:tcPr>
                </a:tc>
                <a:tc>
                  <a:txBody>
                    <a:bodyPr/>
                    <a:lstStyle/>
                    <a:p>
                      <a:pPr marL="180000" algn="l" fontAlgn="b"/>
                      <a:r>
                        <a:rPr lang="en-US" sz="2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073" marR="9073" marT="9073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CF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4225428"/>
                  </a:ext>
                </a:extLst>
              </a:tr>
              <a:tr h="482363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Value Drivers:</a:t>
                      </a:r>
                    </a:p>
                  </a:txBody>
                  <a:tcPr marL="9073" marR="9073" marT="90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AAE5"/>
                    </a:solidFill>
                  </a:tcPr>
                </a:tc>
                <a:tc>
                  <a:txBody>
                    <a:bodyPr/>
                    <a:lstStyle/>
                    <a:p>
                      <a:pPr marL="180000" algn="l" fontAlgn="b"/>
                      <a:r>
                        <a:rPr lang="en-US" sz="2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Commitment</a:t>
                      </a:r>
                    </a:p>
                  </a:txBody>
                  <a:tcPr marL="9073" marR="9073" marT="9073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920816"/>
                  </a:ext>
                </a:extLst>
              </a:tr>
              <a:tr h="482363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073" marR="9073" marT="90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AAE5"/>
                    </a:solidFill>
                  </a:tcPr>
                </a:tc>
                <a:tc>
                  <a:txBody>
                    <a:bodyPr/>
                    <a:lstStyle/>
                    <a:p>
                      <a:pPr marL="180000" algn="l" fontAlgn="b"/>
                      <a:r>
                        <a:rPr lang="en-US" sz="2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Communication</a:t>
                      </a:r>
                    </a:p>
                  </a:txBody>
                  <a:tcPr marL="9073" marR="9073" marT="9073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9559643"/>
                  </a:ext>
                </a:extLst>
              </a:tr>
              <a:tr h="482363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073" marR="9073" marT="90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AAE5"/>
                    </a:solidFill>
                  </a:tcPr>
                </a:tc>
                <a:tc>
                  <a:txBody>
                    <a:bodyPr/>
                    <a:lstStyle/>
                    <a:p>
                      <a:pPr marL="180000" algn="l" fontAlgn="b"/>
                      <a:r>
                        <a:rPr lang="en-US" sz="2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Development</a:t>
                      </a:r>
                    </a:p>
                  </a:txBody>
                  <a:tcPr marL="9073" marR="9073" marT="9073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0295008"/>
                  </a:ext>
                </a:extLst>
              </a:tr>
              <a:tr h="482363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073" marR="9073" marT="90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CF0F3"/>
                    </a:solidFill>
                  </a:tcPr>
                </a:tc>
                <a:tc>
                  <a:txBody>
                    <a:bodyPr/>
                    <a:lstStyle/>
                    <a:p>
                      <a:pPr marL="180000" algn="l" fontAlgn="b"/>
                      <a:r>
                        <a:rPr lang="en-US" sz="2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073" marR="9073" marT="9073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CF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1207565"/>
                  </a:ext>
                </a:extLst>
              </a:tr>
              <a:tr h="89582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Theory for    </a:t>
                      </a:r>
                    </a:p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Effectiveness:</a:t>
                      </a:r>
                    </a:p>
                  </a:txBody>
                  <a:tcPr marL="9073" marR="9073" marT="90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AE5"/>
                    </a:solidFill>
                  </a:tcPr>
                </a:tc>
                <a:tc>
                  <a:txBody>
                    <a:bodyPr/>
                    <a:lstStyle/>
                    <a:p>
                      <a:pPr marL="180000" algn="l" fontAlgn="b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n-US" sz="2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Participation</a:t>
                      </a:r>
                    </a:p>
                    <a:p>
                      <a:pPr marL="18000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Support Commitment</a:t>
                      </a:r>
                    </a:p>
                  </a:txBody>
                  <a:tcPr marL="9073" marR="9073" marT="9073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07514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91901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1657</TotalTime>
  <Words>890</Words>
  <Application>Microsoft Office PowerPoint</Application>
  <PresentationFormat>Widescreen</PresentationFormat>
  <Paragraphs>179</Paragraphs>
  <Slides>34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 Light</vt:lpstr>
      <vt:lpstr>tabular-numbers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Fauzy Lukman</dc:creator>
  <cp:lastModifiedBy>kristina m3solutionsllc.com</cp:lastModifiedBy>
  <cp:revision>119</cp:revision>
  <dcterms:created xsi:type="dcterms:W3CDTF">2017-03-29T09:23:02Z</dcterms:created>
  <dcterms:modified xsi:type="dcterms:W3CDTF">2021-05-03T02:28:56Z</dcterms:modified>
</cp:coreProperties>
</file>