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68" r:id="rId13"/>
    <p:sldId id="264" r:id="rId14"/>
    <p:sldId id="265" r:id="rId15"/>
    <p:sldId id="266" r:id="rId16"/>
    <p:sldId id="267" r:id="rId17"/>
    <p:sldId id="272" r:id="rId18"/>
    <p:sldId id="274" r:id="rId19"/>
    <p:sldId id="280" r:id="rId20"/>
    <p:sldId id="275" r:id="rId21"/>
    <p:sldId id="276" r:id="rId22"/>
    <p:sldId id="278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Harper" userId="0c6be2e19f7229d6" providerId="LiveId" clId="{8CCA3A76-F7DC-5B44-9C27-00625D6AB259}"/>
    <pc:docChg chg="addSld delSld">
      <pc:chgData name="Stephanie Harper" userId="0c6be2e19f7229d6" providerId="LiveId" clId="{8CCA3A76-F7DC-5B44-9C27-00625D6AB259}" dt="2023-05-02T20:36:55.789" v="1" actId="2696"/>
      <pc:docMkLst>
        <pc:docMk/>
      </pc:docMkLst>
      <pc:sldChg chg="new del">
        <pc:chgData name="Stephanie Harper" userId="0c6be2e19f7229d6" providerId="LiveId" clId="{8CCA3A76-F7DC-5B44-9C27-00625D6AB259}" dt="2023-05-02T20:36:55.789" v="1" actId="2696"/>
        <pc:sldMkLst>
          <pc:docMk/>
          <pc:sldMk cId="713286659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nharper@ao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C3C7C-DBC0-4655-8D20-6940F2320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Revenue Cycle: </a:t>
            </a:r>
            <a:r>
              <a:rPr lang="en-US" sz="4800" dirty="0"/>
              <a:t>strategies, tips, and tricks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844FF-F9CC-4A19-9A64-00E364D119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Stephanie Harper</a:t>
            </a:r>
          </a:p>
          <a:p>
            <a:r>
              <a:rPr lang="en-US" dirty="0"/>
              <a:t>President</a:t>
            </a:r>
          </a:p>
          <a:p>
            <a:r>
              <a:rPr lang="en-US" dirty="0"/>
              <a:t>Complete Revenue Solutions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0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Developing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Follow-up/Denials</a:t>
            </a:r>
          </a:p>
          <a:p>
            <a:pPr lvl="1"/>
            <a:r>
              <a:rPr lang="en-US" dirty="0"/>
              <a:t>How can we reduce the touches needed to resolve accounts?</a:t>
            </a:r>
          </a:p>
          <a:p>
            <a:pPr lvl="1"/>
            <a:r>
              <a:rPr lang="en-US" dirty="0"/>
              <a:t>Could the action have been handled electronically? Via 835 or secure connect?</a:t>
            </a:r>
          </a:p>
          <a:p>
            <a:pPr lvl="1"/>
            <a:r>
              <a:rPr lang="en-US" dirty="0"/>
              <a:t>Are issues being quantified appropriately?</a:t>
            </a:r>
          </a:p>
          <a:p>
            <a:pPr lvl="1"/>
            <a:r>
              <a:rPr lang="en-US" dirty="0"/>
              <a:t>Are relationships with payers being utilized correctly and regularly?</a:t>
            </a:r>
          </a:p>
          <a:p>
            <a:pPr lvl="1"/>
            <a:r>
              <a:rPr lang="en-US" dirty="0"/>
              <a:t>How can productivity be increased?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32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Developing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Cash Posting</a:t>
            </a:r>
          </a:p>
          <a:p>
            <a:pPr lvl="1"/>
            <a:r>
              <a:rPr lang="en-US" dirty="0"/>
              <a:t>Are the ERA’s in a usable format?</a:t>
            </a:r>
          </a:p>
          <a:p>
            <a:pPr lvl="1"/>
            <a:r>
              <a:rPr lang="en-US" dirty="0"/>
              <a:t>Does it make sense to pull them in electronically or is it more trouble than simply posting?</a:t>
            </a:r>
          </a:p>
          <a:p>
            <a:pPr lvl="1"/>
            <a:r>
              <a:rPr lang="en-US" dirty="0"/>
              <a:t>Can staff effectively identify underpayments or incorrect payments?</a:t>
            </a:r>
          </a:p>
          <a:p>
            <a:pPr lvl="1"/>
            <a:r>
              <a:rPr lang="en-US" dirty="0"/>
              <a:t>Can the unposted be easily reported and identified? What is my oldest item?</a:t>
            </a:r>
          </a:p>
          <a:p>
            <a:r>
              <a:rPr lang="en-US" dirty="0"/>
              <a:t>Patient Collections/Management</a:t>
            </a:r>
          </a:p>
          <a:p>
            <a:pPr lvl="1"/>
            <a:r>
              <a:rPr lang="en-US" dirty="0"/>
              <a:t>Are we calling the right patients?  Which calls are effective and which are unnecessary?</a:t>
            </a:r>
          </a:p>
          <a:p>
            <a:pPr lvl="1"/>
            <a:r>
              <a:rPr lang="en-US" dirty="0"/>
              <a:t>Are we exceeding our goals for quantity and quality?</a:t>
            </a:r>
          </a:p>
          <a:p>
            <a:pPr lvl="1"/>
            <a:r>
              <a:rPr lang="en-US" dirty="0"/>
              <a:t>Where does a vendor partner fit into the equation? Does a vendor partner make sense?</a:t>
            </a:r>
          </a:p>
        </p:txBody>
      </p:sp>
    </p:spTree>
    <p:extLst>
      <p:ext uri="{BB962C8B-B14F-4D97-AF65-F5344CB8AC3E}">
        <p14:creationId xmlns:p14="http://schemas.microsoft.com/office/powerpoint/2010/main" val="3091874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Charging/Coding</a:t>
            </a:r>
          </a:p>
          <a:p>
            <a:pPr lvl="1"/>
            <a:r>
              <a:rPr lang="en-US" dirty="0"/>
              <a:t>What is the goal for accounts holding?  Are there older claims holding for more information?</a:t>
            </a:r>
          </a:p>
          <a:p>
            <a:pPr lvl="1"/>
            <a:r>
              <a:rPr lang="en-US" dirty="0"/>
              <a:t>What are we waiting for from providers or other ancillary areas?  Is escalation needed?</a:t>
            </a:r>
          </a:p>
          <a:p>
            <a:pPr lvl="1"/>
            <a:r>
              <a:rPr lang="en-US" dirty="0"/>
              <a:t>Are the chargers or coders working the same edits repeatedly? Why?</a:t>
            </a:r>
          </a:p>
          <a:p>
            <a:pPr lvl="1"/>
            <a:r>
              <a:rPr lang="en-US" dirty="0"/>
              <a:t>Are the denial reps bringing excessive accounts back for review that need new rules?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1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Billing</a:t>
            </a:r>
          </a:p>
          <a:p>
            <a:pPr lvl="1"/>
            <a:r>
              <a:rPr lang="en-US" dirty="0"/>
              <a:t>What is the target for volume of accounts billed?</a:t>
            </a:r>
          </a:p>
          <a:p>
            <a:pPr lvl="1"/>
            <a:r>
              <a:rPr lang="en-US" dirty="0"/>
              <a:t>Are the 837 responses effective or meaningful?  Are they being worked timely?</a:t>
            </a:r>
          </a:p>
          <a:p>
            <a:pPr lvl="1"/>
            <a:r>
              <a:rPr lang="en-US" dirty="0"/>
              <a:t>What is the volume of demographic edits?</a:t>
            </a:r>
          </a:p>
          <a:p>
            <a:pPr lvl="1"/>
            <a:r>
              <a:rPr lang="en-US" dirty="0"/>
              <a:t>Is communication between coders and billers solid and are they working together to reduce redundancy?</a:t>
            </a:r>
          </a:p>
        </p:txBody>
      </p:sp>
    </p:spTree>
    <p:extLst>
      <p:ext uri="{BB962C8B-B14F-4D97-AF65-F5344CB8AC3E}">
        <p14:creationId xmlns:p14="http://schemas.microsoft.com/office/powerpoint/2010/main" val="2075085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Follow-up/Denials</a:t>
            </a:r>
          </a:p>
          <a:p>
            <a:pPr lvl="1"/>
            <a:r>
              <a:rPr lang="en-US" dirty="0"/>
              <a:t>Status of high dollar accounts</a:t>
            </a:r>
          </a:p>
          <a:p>
            <a:pPr lvl="1"/>
            <a:r>
              <a:rPr lang="en-US" dirty="0"/>
              <a:t>Is allocation of accounts fair and consistent?</a:t>
            </a:r>
          </a:p>
          <a:p>
            <a:pPr lvl="1"/>
            <a:r>
              <a:rPr lang="en-US" dirty="0"/>
              <a:t>What percentage of denials are being received?</a:t>
            </a:r>
          </a:p>
          <a:p>
            <a:pPr lvl="1"/>
            <a:r>
              <a:rPr lang="en-US" dirty="0"/>
              <a:t>Are my payer groups appropriate?  Are there new payers that need to be added?</a:t>
            </a:r>
          </a:p>
          <a:p>
            <a:pPr lvl="1"/>
            <a:r>
              <a:rPr lang="en-US" dirty="0"/>
              <a:t>How are my payer meetings working?</a:t>
            </a:r>
          </a:p>
          <a:p>
            <a:pPr lvl="1"/>
            <a:r>
              <a:rPr lang="en-US" dirty="0"/>
              <a:t>Validate top 10 by code and identify payer trends</a:t>
            </a:r>
          </a:p>
          <a:p>
            <a:pPr lvl="1"/>
            <a:r>
              <a:rPr lang="en-US" dirty="0"/>
              <a:t>Has feedback been provided for cash posters to resolve accounts upon posting?</a:t>
            </a:r>
          </a:p>
          <a:p>
            <a:pPr lvl="1"/>
            <a:r>
              <a:rPr lang="en-US" dirty="0"/>
              <a:t>Do I have a stockpile of denials that have not been worked?</a:t>
            </a:r>
          </a:p>
        </p:txBody>
      </p:sp>
    </p:spTree>
    <p:extLst>
      <p:ext uri="{BB962C8B-B14F-4D97-AF65-F5344CB8AC3E}">
        <p14:creationId xmlns:p14="http://schemas.microsoft.com/office/powerpoint/2010/main" val="4073329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Posting</a:t>
            </a:r>
          </a:p>
          <a:p>
            <a:pPr lvl="1"/>
            <a:r>
              <a:rPr lang="en-US" dirty="0"/>
              <a:t>Are remits posted timely?</a:t>
            </a:r>
          </a:p>
          <a:p>
            <a:pPr lvl="1"/>
            <a:r>
              <a:rPr lang="en-US" dirty="0"/>
              <a:t>Can I quantify delays effectively?</a:t>
            </a:r>
          </a:p>
          <a:p>
            <a:pPr lvl="1"/>
            <a:r>
              <a:rPr lang="en-US" dirty="0"/>
              <a:t>Is there a trend with missing ERA’s?</a:t>
            </a:r>
          </a:p>
          <a:p>
            <a:pPr lvl="1"/>
            <a:r>
              <a:rPr lang="en-US" dirty="0"/>
              <a:t>Are the unposted under control?</a:t>
            </a:r>
          </a:p>
          <a:p>
            <a:pPr lvl="1"/>
            <a:r>
              <a:rPr lang="en-US" dirty="0"/>
              <a:t>Is the bank responding timely?</a:t>
            </a:r>
          </a:p>
          <a:p>
            <a:pPr lvl="1"/>
            <a:r>
              <a:rPr lang="en-US" dirty="0"/>
              <a:t>Is everything that can be electronic set up?</a:t>
            </a:r>
          </a:p>
        </p:txBody>
      </p:sp>
    </p:spTree>
    <p:extLst>
      <p:ext uri="{BB962C8B-B14F-4D97-AF65-F5344CB8AC3E}">
        <p14:creationId xmlns:p14="http://schemas.microsoft.com/office/powerpoint/2010/main" val="278324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Collections/Management</a:t>
            </a:r>
          </a:p>
          <a:p>
            <a:pPr lvl="1"/>
            <a:r>
              <a:rPr lang="en-US" dirty="0"/>
              <a:t>Is hold time appropriate?</a:t>
            </a:r>
          </a:p>
          <a:p>
            <a:pPr lvl="1"/>
            <a:r>
              <a:rPr lang="en-US" dirty="0"/>
              <a:t>What is the volume of my return mail?  </a:t>
            </a:r>
          </a:p>
          <a:p>
            <a:pPr lvl="1"/>
            <a:r>
              <a:rPr lang="en-US" dirty="0"/>
              <a:t>Do we need to increase our monthly collections goals?</a:t>
            </a:r>
          </a:p>
          <a:p>
            <a:pPr lvl="1"/>
            <a:r>
              <a:rPr lang="en-US" dirty="0"/>
              <a:t>Are all accounts within our “goals”  being called upon per policy?</a:t>
            </a:r>
          </a:p>
          <a:p>
            <a:pPr lvl="1"/>
            <a:r>
              <a:rPr lang="en-US" dirty="0"/>
              <a:t>Have we evaluated vendor partners?  Are they exceeding our expectation?</a:t>
            </a:r>
          </a:p>
          <a:p>
            <a:pPr lvl="1"/>
            <a:r>
              <a:rPr lang="en-US" dirty="0"/>
              <a:t>Are complaints being escalated appropriately?  Have too many accounts been escalated that should have been handled without escalation?</a:t>
            </a:r>
          </a:p>
        </p:txBody>
      </p:sp>
    </p:spTree>
    <p:extLst>
      <p:ext uri="{BB962C8B-B14F-4D97-AF65-F5344CB8AC3E}">
        <p14:creationId xmlns:p14="http://schemas.microsoft.com/office/powerpoint/2010/main" val="2536905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308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Strategies for</a:t>
            </a:r>
            <a:br>
              <a:rPr lang="en-US" dirty="0"/>
            </a:br>
            <a:r>
              <a:rPr lang="en-US" dirty="0"/>
              <a:t>Increasing Cash Collections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 should be appropriate, 1000-1500 accounts per PAR</a:t>
            </a:r>
          </a:p>
          <a:p>
            <a:r>
              <a:rPr lang="en-US" dirty="0"/>
              <a:t>Billing should average a minimum of 175-250 accounts per day</a:t>
            </a:r>
          </a:p>
          <a:p>
            <a:r>
              <a:rPr lang="en-US" dirty="0"/>
              <a:t>Outbound patient calls should average a minimum of 45 per day</a:t>
            </a:r>
          </a:p>
          <a:p>
            <a:r>
              <a:rPr lang="en-US" dirty="0"/>
              <a:t>Cash posting should be complete within 2 business days of receipt</a:t>
            </a:r>
          </a:p>
          <a:p>
            <a:r>
              <a:rPr lang="en-US" dirty="0"/>
              <a:t>Work 837’s daily</a:t>
            </a:r>
          </a:p>
          <a:p>
            <a:r>
              <a:rPr lang="en-US" dirty="0"/>
              <a:t>Send claims within 2 days of generation-maximum 3-5 days from service date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02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Strategies for</a:t>
            </a:r>
            <a:br>
              <a:rPr lang="en-US" dirty="0"/>
            </a:br>
            <a:r>
              <a:rPr lang="en-US" dirty="0"/>
              <a:t>Decreasing AR Days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partial payments within 5 days of receipt</a:t>
            </a:r>
          </a:p>
          <a:p>
            <a:r>
              <a:rPr lang="en-US" dirty="0"/>
              <a:t>Work denials within 3-5 business days</a:t>
            </a:r>
          </a:p>
          <a:p>
            <a:r>
              <a:rPr lang="en-US" dirty="0"/>
              <a:t>Provide regular feedback to the clinic to reduce future denials</a:t>
            </a:r>
          </a:p>
          <a:p>
            <a:r>
              <a:rPr lang="en-US" dirty="0"/>
              <a:t>Post adjustments at the time of payment receipt</a:t>
            </a:r>
          </a:p>
          <a:p>
            <a:r>
              <a:rPr lang="en-US" dirty="0"/>
              <a:t>Resolve or address all credit balances within the same month created</a:t>
            </a:r>
          </a:p>
          <a:p>
            <a:r>
              <a:rPr lang="en-US" dirty="0"/>
              <a:t>Ensure all remits that can be received via ERA are implemented</a:t>
            </a:r>
          </a:p>
          <a:p>
            <a:r>
              <a:rPr lang="en-US" dirty="0"/>
              <a:t>Submit all claims electronically and ensure receipt daily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57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Strategies for</a:t>
            </a:r>
            <a:br>
              <a:rPr lang="en-US" dirty="0"/>
            </a:br>
            <a:r>
              <a:rPr lang="en-US" dirty="0"/>
              <a:t>Maximizing Customer Service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Honesty and Consistency with patients from all levels within the revenue cycle</a:t>
            </a:r>
          </a:p>
          <a:p>
            <a:r>
              <a:rPr lang="en-US" dirty="0"/>
              <a:t>Phones answered within 30 seconds </a:t>
            </a:r>
          </a:p>
          <a:p>
            <a:r>
              <a:rPr lang="en-US" dirty="0"/>
              <a:t>Messages returned same business day</a:t>
            </a:r>
          </a:p>
          <a:p>
            <a:r>
              <a:rPr lang="en-US" dirty="0"/>
              <a:t>Employees on phones are empowered to help resolve patient issues or complaints</a:t>
            </a:r>
          </a:p>
          <a:p>
            <a:r>
              <a:rPr lang="en-US" dirty="0"/>
              <a:t>All employees answer phones with same or similar greeting</a:t>
            </a:r>
          </a:p>
          <a:p>
            <a:r>
              <a:rPr lang="en-US" dirty="0"/>
              <a:t>Smile evident through the phone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7F110-D9E4-414B-9697-6880DDBC6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251284"/>
            <a:ext cx="8361229" cy="2177716"/>
          </a:xfrm>
        </p:spPr>
        <p:txBody>
          <a:bodyPr/>
          <a:lstStyle/>
          <a:p>
            <a:br>
              <a:rPr lang="en-US" sz="1800" dirty="0"/>
            </a:br>
            <a:r>
              <a:rPr lang="en-US" sz="3200" dirty="0"/>
              <a:t>5 primary components within the business office </a:t>
            </a:r>
            <a:br>
              <a:rPr lang="en-US" sz="3200" dirty="0"/>
            </a:br>
            <a:r>
              <a:rPr lang="en-US" sz="3200" dirty="0"/>
              <a:t>PORTION of revenue cycle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B89EC-3CA3-42D2-888C-EF6C8388B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521242"/>
            <a:ext cx="6831673" cy="152127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Charging/Coding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Billing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Follow-up/Denials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Cash Posting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Patient Collections/Patient Management</a:t>
            </a:r>
          </a:p>
        </p:txBody>
      </p:sp>
    </p:spTree>
    <p:extLst>
      <p:ext uri="{BB962C8B-B14F-4D97-AF65-F5344CB8AC3E}">
        <p14:creationId xmlns:p14="http://schemas.microsoft.com/office/powerpoint/2010/main" val="3124024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Business Office Check-ins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Daily</a:t>
            </a:r>
          </a:p>
          <a:p>
            <a:pPr lvl="1"/>
            <a:r>
              <a:rPr lang="en-US" dirty="0"/>
              <a:t>Feedback to clinics for documentation improvements</a:t>
            </a:r>
          </a:p>
          <a:p>
            <a:pPr lvl="1"/>
            <a:r>
              <a:rPr lang="en-US" dirty="0"/>
              <a:t>Validate 835’s and 837’s were sent, resolved, received by payer</a:t>
            </a:r>
          </a:p>
          <a:p>
            <a:pPr lvl="1"/>
            <a:r>
              <a:rPr lang="en-US" dirty="0"/>
              <a:t>Bills are filed to insurance, including secondaries</a:t>
            </a:r>
          </a:p>
          <a:p>
            <a:pPr lvl="1"/>
            <a:r>
              <a:rPr lang="en-US" dirty="0"/>
              <a:t>Medical records are available for paper payers requiring documentation</a:t>
            </a:r>
          </a:p>
          <a:p>
            <a:pPr lvl="1"/>
            <a:r>
              <a:rPr lang="en-US" dirty="0"/>
              <a:t>ERA files received </a:t>
            </a:r>
          </a:p>
          <a:p>
            <a:pPr lvl="1"/>
            <a:r>
              <a:rPr lang="en-US" dirty="0"/>
              <a:t>Escalated phone calls are returned</a:t>
            </a:r>
          </a:p>
          <a:p>
            <a:pPr lvl="1"/>
            <a:r>
              <a:rPr lang="en-US" dirty="0"/>
              <a:t>Provider concerns are addressed</a:t>
            </a:r>
          </a:p>
          <a:p>
            <a:pPr lvl="1"/>
            <a:r>
              <a:rPr lang="en-US" dirty="0"/>
              <a:t>Supervisor rounding with every employee</a:t>
            </a:r>
          </a:p>
          <a:p>
            <a:pPr lvl="1"/>
            <a:r>
              <a:rPr lang="en-US" dirty="0"/>
              <a:t>Mail distributed</a:t>
            </a:r>
          </a:p>
          <a:p>
            <a:pPr lvl="1"/>
            <a:r>
              <a:rPr lang="en-US" dirty="0"/>
              <a:t>Patient co-pays reconciled</a:t>
            </a:r>
          </a:p>
          <a:p>
            <a:pPr lvl="1"/>
            <a:r>
              <a:rPr lang="en-US" dirty="0"/>
              <a:t>Cash posting reports updated</a:t>
            </a:r>
          </a:p>
          <a:p>
            <a:pPr marL="530352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41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Business Office Check-ins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Weekly</a:t>
            </a:r>
          </a:p>
          <a:p>
            <a:pPr lvl="1"/>
            <a:r>
              <a:rPr lang="en-US" dirty="0"/>
              <a:t>Touchbase with key leaders within the organization to discuss changes, additions, personnel moves, etc. </a:t>
            </a:r>
          </a:p>
          <a:p>
            <a:pPr lvl="1"/>
            <a:r>
              <a:rPr lang="en-US" dirty="0"/>
              <a:t>Correspondence worked</a:t>
            </a:r>
          </a:p>
          <a:p>
            <a:pPr lvl="1"/>
            <a:r>
              <a:rPr lang="en-US" dirty="0"/>
              <a:t>Review high dollar denials and define root cause</a:t>
            </a:r>
          </a:p>
          <a:p>
            <a:pPr lvl="1"/>
            <a:r>
              <a:rPr lang="en-US" dirty="0"/>
              <a:t>Cash balance update with remit delay confirmations</a:t>
            </a:r>
          </a:p>
          <a:p>
            <a:pPr lvl="1"/>
            <a:r>
              <a:rPr lang="en-US" dirty="0"/>
              <a:t>Review calendar for upcoming week</a:t>
            </a:r>
          </a:p>
          <a:p>
            <a:pPr lvl="1"/>
            <a:r>
              <a:rPr lang="en-US" dirty="0"/>
              <a:t>Confirm important email is addressed</a:t>
            </a:r>
          </a:p>
          <a:p>
            <a:pPr lvl="1"/>
            <a:endParaRPr lang="en-US" dirty="0"/>
          </a:p>
          <a:p>
            <a:r>
              <a:rPr lang="en-US" dirty="0"/>
              <a:t>Monthly</a:t>
            </a:r>
          </a:p>
          <a:p>
            <a:pPr lvl="1"/>
            <a:r>
              <a:rPr lang="en-US" dirty="0"/>
              <a:t>Review single case agreements from OON carriers</a:t>
            </a:r>
          </a:p>
          <a:p>
            <a:pPr lvl="1"/>
            <a:r>
              <a:rPr lang="en-US" dirty="0"/>
              <a:t>Review unposted checks to confirm if they should relieve patient AR</a:t>
            </a:r>
          </a:p>
          <a:p>
            <a:pPr lvl="1"/>
            <a:r>
              <a:rPr lang="en-US" dirty="0"/>
              <a:t>Review ERA’s for appropriate payer responses</a:t>
            </a:r>
          </a:p>
          <a:p>
            <a:pPr lvl="1"/>
            <a:r>
              <a:rPr lang="en-US" dirty="0"/>
              <a:t>Review denial volumes</a:t>
            </a:r>
          </a:p>
          <a:p>
            <a:pPr lvl="1"/>
            <a:r>
              <a:rPr lang="en-US" dirty="0"/>
              <a:t>Update KPI reports</a:t>
            </a:r>
          </a:p>
          <a:p>
            <a:pPr lvl="1"/>
            <a:r>
              <a:rPr lang="en-US" dirty="0"/>
              <a:t>Business office team updates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4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Business Office check-ins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Quarterly</a:t>
            </a:r>
          </a:p>
          <a:p>
            <a:pPr lvl="1"/>
            <a:r>
              <a:rPr lang="en-US" dirty="0"/>
              <a:t>Compliance coding audits with feedback</a:t>
            </a:r>
          </a:p>
          <a:p>
            <a:pPr lvl="1"/>
            <a:r>
              <a:rPr lang="en-US" dirty="0"/>
              <a:t>Payer plan meetings</a:t>
            </a:r>
          </a:p>
          <a:p>
            <a:pPr lvl="1"/>
            <a:r>
              <a:rPr lang="en-US" dirty="0"/>
              <a:t>Cash report updates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Annually</a:t>
            </a:r>
          </a:p>
          <a:p>
            <a:pPr lvl="1"/>
            <a:r>
              <a:rPr lang="en-US" dirty="0"/>
              <a:t>Validate charges exceed reimbursement for all payers</a:t>
            </a:r>
          </a:p>
          <a:p>
            <a:pPr lvl="1"/>
            <a:r>
              <a:rPr lang="en-US" dirty="0"/>
              <a:t>Full review of multiple EOB’s for top 5 payers</a:t>
            </a:r>
          </a:p>
          <a:p>
            <a:pPr lvl="1"/>
            <a:r>
              <a:rPr lang="en-US" dirty="0"/>
              <a:t>Lookback with business office</a:t>
            </a:r>
          </a:p>
          <a:p>
            <a:pPr lvl="1"/>
            <a:r>
              <a:rPr lang="en-US" dirty="0"/>
              <a:t>Discuss goals with administration for future year</a:t>
            </a:r>
          </a:p>
          <a:p>
            <a:pPr lvl="1"/>
            <a:r>
              <a:rPr lang="en-US" dirty="0"/>
              <a:t>Discuss goals with business office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30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8217B-55CF-4F96-B1DB-23E687F5A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Stephanie Harper, MBA</a:t>
            </a:r>
            <a:br>
              <a:rPr lang="en-US" sz="4400" dirty="0"/>
            </a:br>
            <a:r>
              <a:rPr lang="en-US" sz="4400" dirty="0">
                <a:hlinkClick r:id="rId2"/>
              </a:rPr>
              <a:t>stephnharper@aol.com</a:t>
            </a:r>
            <a:br>
              <a:rPr lang="en-US" sz="4400" dirty="0"/>
            </a:br>
            <a:r>
              <a:rPr lang="en-US" sz="4400" dirty="0"/>
              <a:t>913-707-8215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D52FF-52BA-487B-9FD4-8C9046AC4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 so much for your time today.  It was a pleasure speaking with you.</a:t>
            </a:r>
          </a:p>
        </p:txBody>
      </p:sp>
    </p:spTree>
    <p:extLst>
      <p:ext uri="{BB962C8B-B14F-4D97-AF65-F5344CB8AC3E}">
        <p14:creationId xmlns:p14="http://schemas.microsoft.com/office/powerpoint/2010/main" val="148897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55A1-4581-4E05-B023-3C308FD0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start?</a:t>
            </a:r>
            <a:br>
              <a:rPr lang="en-US" dirty="0"/>
            </a:br>
            <a:r>
              <a:rPr lang="en-US" dirty="0"/>
              <a:t>How do I prioritize?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FF9D0-5B6A-40F0-A82E-45E6294639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Assessing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Productivity</a:t>
            </a:r>
          </a:p>
          <a:p>
            <a:pPr lvl="1"/>
            <a:r>
              <a:rPr lang="en-US" dirty="0"/>
              <a:t>AR Health</a:t>
            </a:r>
          </a:p>
          <a:p>
            <a:pPr lvl="1"/>
            <a:r>
              <a:rPr lang="en-US" dirty="0"/>
              <a:t>Cash Collections</a:t>
            </a:r>
          </a:p>
          <a:p>
            <a:r>
              <a:rPr lang="en-US" dirty="0"/>
              <a:t>Developing</a:t>
            </a:r>
          </a:p>
          <a:p>
            <a:pPr lvl="1"/>
            <a:r>
              <a:rPr lang="en-US" dirty="0"/>
              <a:t>Identify “easy wins”</a:t>
            </a:r>
          </a:p>
          <a:p>
            <a:pPr lvl="1"/>
            <a:r>
              <a:rPr lang="en-US" dirty="0"/>
              <a:t>Create a plan</a:t>
            </a:r>
          </a:p>
          <a:p>
            <a:pPr lvl="1"/>
            <a:r>
              <a:rPr lang="en-US" dirty="0"/>
              <a:t>Train, Train, Train</a:t>
            </a:r>
          </a:p>
          <a:p>
            <a:r>
              <a:rPr lang="en-US" dirty="0"/>
              <a:t>Monitoring</a:t>
            </a:r>
          </a:p>
          <a:p>
            <a:pPr lvl="1"/>
            <a:r>
              <a:rPr lang="en-US" dirty="0"/>
              <a:t>Goal monitoring</a:t>
            </a:r>
          </a:p>
          <a:p>
            <a:pPr lvl="1"/>
            <a:r>
              <a:rPr lang="en-US" dirty="0"/>
              <a:t>Team accountability</a:t>
            </a:r>
          </a:p>
          <a:p>
            <a:pPr lvl="1"/>
            <a:r>
              <a:rPr lang="en-US" dirty="0"/>
              <a:t>Will it ever end….no!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1C991-ACFC-4EF0-8130-9E0CA64A8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What else will be covered:</a:t>
            </a:r>
          </a:p>
          <a:p>
            <a:r>
              <a:rPr lang="en-US" dirty="0"/>
              <a:t>Strategies for increasing cash</a:t>
            </a:r>
          </a:p>
          <a:p>
            <a:r>
              <a:rPr lang="en-US" dirty="0"/>
              <a:t>Decreasing AR days</a:t>
            </a:r>
          </a:p>
          <a:p>
            <a:r>
              <a:rPr lang="en-US" dirty="0"/>
              <a:t>Maximizing customer service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Business Office check-in:</a:t>
            </a:r>
          </a:p>
          <a:p>
            <a:r>
              <a:rPr lang="en-US" dirty="0"/>
              <a:t>Weekly</a:t>
            </a:r>
          </a:p>
          <a:p>
            <a:r>
              <a:rPr lang="en-US" dirty="0"/>
              <a:t>Monthly</a:t>
            </a:r>
          </a:p>
          <a:p>
            <a:r>
              <a:rPr lang="en-US" dirty="0"/>
              <a:t>Quarterly</a:t>
            </a:r>
          </a:p>
          <a:p>
            <a:r>
              <a:rPr lang="en-US" dirty="0"/>
              <a:t>Annually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0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E791-C0CF-4E90-99DD-FF14E162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Assessing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449D-E823-40BC-926A-29C1A9CD2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Charging/Coding</a:t>
            </a:r>
          </a:p>
          <a:p>
            <a:pPr lvl="1"/>
            <a:r>
              <a:rPr lang="en-US" dirty="0"/>
              <a:t>How timely are providers finishing their documentation</a:t>
            </a:r>
          </a:p>
          <a:p>
            <a:pPr lvl="1"/>
            <a:r>
              <a:rPr lang="en-US" dirty="0"/>
              <a:t>What is the quality of the documentation?</a:t>
            </a:r>
          </a:p>
          <a:p>
            <a:pPr lvl="1"/>
            <a:r>
              <a:rPr lang="en-US" dirty="0"/>
              <a:t>How many are the coders able to prepare for billing daily?</a:t>
            </a:r>
          </a:p>
          <a:p>
            <a:pPr lvl="1"/>
            <a:r>
              <a:rPr lang="en-US" dirty="0"/>
              <a:t>Are the coders certified? Are we supporting their training and/or education?</a:t>
            </a:r>
          </a:p>
          <a:p>
            <a:pPr lvl="1"/>
            <a:r>
              <a:rPr lang="en-US" dirty="0"/>
              <a:t>Are we staffed appropriately?</a:t>
            </a:r>
          </a:p>
          <a:p>
            <a:pPr lvl="1"/>
            <a:r>
              <a:rPr lang="en-US" dirty="0"/>
              <a:t>Where are the delays quantified?</a:t>
            </a:r>
          </a:p>
          <a:p>
            <a:r>
              <a:rPr lang="en-US" dirty="0"/>
              <a:t>Billing</a:t>
            </a:r>
          </a:p>
          <a:p>
            <a:pPr lvl="1"/>
            <a:r>
              <a:rPr lang="en-US" dirty="0"/>
              <a:t>How long does it take to get a bill out the door?</a:t>
            </a:r>
          </a:p>
          <a:p>
            <a:pPr lvl="1"/>
            <a:r>
              <a:rPr lang="en-US" dirty="0"/>
              <a:t>Are my claim edits appropriate?  Are more needed to avoid denials?</a:t>
            </a:r>
          </a:p>
          <a:p>
            <a:pPr lvl="1"/>
            <a:r>
              <a:rPr lang="en-US" dirty="0"/>
              <a:t>What claims are the clearinghouse sending back?</a:t>
            </a:r>
          </a:p>
          <a:p>
            <a:pPr lvl="1"/>
            <a:r>
              <a:rPr lang="en-US" dirty="0"/>
              <a:t>What is the status of secondary billing? Are they going timely? Can I automate?</a:t>
            </a:r>
          </a:p>
          <a:p>
            <a:pPr lvl="1"/>
            <a:r>
              <a:rPr lang="en-US" dirty="0"/>
              <a:t>Are all payers that can go electronic going electronic? </a:t>
            </a:r>
          </a:p>
        </p:txBody>
      </p:sp>
    </p:spTree>
    <p:extLst>
      <p:ext uri="{BB962C8B-B14F-4D97-AF65-F5344CB8AC3E}">
        <p14:creationId xmlns:p14="http://schemas.microsoft.com/office/powerpoint/2010/main" val="84807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96CC-0111-4BB9-8E94-4A1A6E14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Assessing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AE931-6A4A-4B69-A19F-B91F975AE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Follow-up/Denials</a:t>
            </a:r>
          </a:p>
          <a:p>
            <a:pPr lvl="1"/>
            <a:r>
              <a:rPr lang="en-US" dirty="0"/>
              <a:t>How old are the accounts?</a:t>
            </a:r>
          </a:p>
          <a:p>
            <a:pPr lvl="1"/>
            <a:r>
              <a:rPr lang="en-US" dirty="0"/>
              <a:t>Why are they not paid?</a:t>
            </a:r>
          </a:p>
          <a:p>
            <a:pPr lvl="1"/>
            <a:r>
              <a:rPr lang="en-US" dirty="0"/>
              <a:t>What is the volume of denials and the root cause?</a:t>
            </a:r>
          </a:p>
          <a:p>
            <a:pPr lvl="1"/>
            <a:r>
              <a:rPr lang="en-US" dirty="0"/>
              <a:t>Are the accounts being worked timely?</a:t>
            </a:r>
          </a:p>
          <a:p>
            <a:pPr lvl="1"/>
            <a:r>
              <a:rPr lang="en-US" dirty="0"/>
              <a:t>Are the partial or underpaid accounts being addressed timely?</a:t>
            </a:r>
          </a:p>
          <a:p>
            <a:pPr lvl="1"/>
            <a:r>
              <a:rPr lang="en-US" dirty="0"/>
              <a:t>Are there patient balances in the insurance AR?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Assessing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Posting</a:t>
            </a:r>
          </a:p>
          <a:p>
            <a:pPr lvl="1"/>
            <a:r>
              <a:rPr lang="en-US" dirty="0"/>
              <a:t>Who has access to the bank? Do they need it?</a:t>
            </a:r>
          </a:p>
          <a:p>
            <a:pPr lvl="1"/>
            <a:r>
              <a:rPr lang="en-US" dirty="0"/>
              <a:t>How quickly are payments being posted?</a:t>
            </a:r>
          </a:p>
          <a:p>
            <a:pPr lvl="1"/>
            <a:r>
              <a:rPr lang="en-US" dirty="0"/>
              <a:t>Which payers are sending electronic ERA’s?  Are there others that should be added?</a:t>
            </a:r>
          </a:p>
          <a:p>
            <a:pPr lvl="1"/>
            <a:r>
              <a:rPr lang="en-US" dirty="0"/>
              <a:t>Is communication easy and frequent with the bank?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4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Assessing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Collections/Management</a:t>
            </a:r>
          </a:p>
          <a:p>
            <a:pPr lvl="1"/>
            <a:r>
              <a:rPr lang="en-US" dirty="0"/>
              <a:t>Should the balances have been collected on the front end?  </a:t>
            </a:r>
          </a:p>
          <a:p>
            <a:pPr lvl="1"/>
            <a:r>
              <a:rPr lang="en-US" dirty="0"/>
              <a:t>Are there accounts that should be with my vendor partner?</a:t>
            </a:r>
          </a:p>
          <a:p>
            <a:pPr lvl="1"/>
            <a:r>
              <a:rPr lang="en-US" dirty="0"/>
              <a:t>How much are my internal team members collecting?</a:t>
            </a:r>
          </a:p>
          <a:p>
            <a:pPr lvl="1"/>
            <a:r>
              <a:rPr lang="en-US" dirty="0"/>
              <a:t>What is the volume of account calls daily? Weekly?</a:t>
            </a:r>
          </a:p>
          <a:p>
            <a:pPr lvl="1"/>
            <a:r>
              <a:rPr lang="en-US" dirty="0"/>
              <a:t>Does a vendor make more sense than handling this internally?</a:t>
            </a:r>
          </a:p>
          <a:p>
            <a:pPr lvl="1"/>
            <a:r>
              <a:rPr lang="en-US" dirty="0"/>
              <a:t>Are the phones being answered timely?</a:t>
            </a:r>
          </a:p>
          <a:p>
            <a:pPr lvl="1"/>
            <a:r>
              <a:rPr lang="en-US" dirty="0"/>
              <a:t>Are messages being returned?</a:t>
            </a:r>
          </a:p>
          <a:p>
            <a:pPr lvl="1"/>
            <a:r>
              <a:rPr lang="en-US" dirty="0"/>
              <a:t>How are patient complaints handled?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6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Developing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0352" lvl="1" indent="0">
              <a:buNone/>
            </a:pPr>
            <a:endParaRPr lang="en-US" dirty="0"/>
          </a:p>
          <a:p>
            <a:r>
              <a:rPr lang="en-US" dirty="0"/>
              <a:t>Charging/Coding</a:t>
            </a:r>
          </a:p>
          <a:p>
            <a:pPr lvl="1"/>
            <a:r>
              <a:rPr lang="en-US" dirty="0"/>
              <a:t>What aged accounts are pending billing?</a:t>
            </a:r>
          </a:p>
          <a:p>
            <a:pPr lvl="1"/>
            <a:r>
              <a:rPr lang="en-US" dirty="0"/>
              <a:t>What edits are hitting the claims and can we stop them?</a:t>
            </a:r>
          </a:p>
          <a:p>
            <a:pPr lvl="1"/>
            <a:r>
              <a:rPr lang="en-US" dirty="0"/>
              <a:t>Are the coders “fixing” too much instead of helping find resolution to root cause?</a:t>
            </a:r>
          </a:p>
          <a:p>
            <a:pPr lvl="1"/>
            <a:r>
              <a:rPr lang="en-US" dirty="0"/>
              <a:t>Are responses from the clinic being received timely?</a:t>
            </a:r>
          </a:p>
          <a:p>
            <a:pPr lvl="1"/>
            <a:r>
              <a:rPr lang="en-US" dirty="0"/>
              <a:t>What is being held and cannot be released?</a:t>
            </a:r>
          </a:p>
        </p:txBody>
      </p:sp>
    </p:spTree>
    <p:extLst>
      <p:ext uri="{BB962C8B-B14F-4D97-AF65-F5344CB8AC3E}">
        <p14:creationId xmlns:p14="http://schemas.microsoft.com/office/powerpoint/2010/main" val="35436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0014-335C-4C6B-BA69-CF8385E0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and Tricks for Creating Healthy AR</a:t>
            </a:r>
            <a:br>
              <a:rPr lang="en-US" dirty="0"/>
            </a:br>
            <a:r>
              <a:rPr lang="en-US" dirty="0"/>
              <a:t>Developing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A6D0-6C5F-424E-9645-73A64B9B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Billing</a:t>
            </a:r>
          </a:p>
          <a:p>
            <a:pPr lvl="1"/>
            <a:r>
              <a:rPr lang="en-US" dirty="0"/>
              <a:t>What does the staff need to increase efficiency?</a:t>
            </a:r>
          </a:p>
          <a:p>
            <a:pPr lvl="1"/>
            <a:r>
              <a:rPr lang="en-US" dirty="0"/>
              <a:t>Are the holds within our control?</a:t>
            </a:r>
          </a:p>
          <a:p>
            <a:pPr lvl="1"/>
            <a:r>
              <a:rPr lang="en-US" dirty="0"/>
              <a:t>What edits do we need to build to avoid denials?</a:t>
            </a:r>
          </a:p>
          <a:p>
            <a:pPr lvl="1"/>
            <a:r>
              <a:rPr lang="en-US" dirty="0"/>
              <a:t>How many bills are generating daily? How many are being submitted?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099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548</TotalTime>
  <Words>1489</Words>
  <Application>Microsoft Macintosh PowerPoint</Application>
  <PresentationFormat>Widescreen</PresentationFormat>
  <Paragraphs>222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Franklin Gothic Book</vt:lpstr>
      <vt:lpstr>Wingdings</vt:lpstr>
      <vt:lpstr>Crop</vt:lpstr>
      <vt:lpstr>Revenue Cycle: strategies, tips, and tricks</vt:lpstr>
      <vt:lpstr> 5 primary components within the business office  PORTION of revenue cycle </vt:lpstr>
      <vt:lpstr>Where do I start? How do I prioritize?</vt:lpstr>
      <vt:lpstr>Tips and Tricks for Creating Healthy AR Assessing</vt:lpstr>
      <vt:lpstr>Tips and Tricks for Creating Healthy AR Assessing</vt:lpstr>
      <vt:lpstr>Tips and Tricks for Creating Healthy AR Assessing</vt:lpstr>
      <vt:lpstr>Tips and Tricks for Creating Healthy AR Assessing</vt:lpstr>
      <vt:lpstr>Tips and Tricks for Creating Healthy AR Developing</vt:lpstr>
      <vt:lpstr>Tips and Tricks for Creating Healthy AR Developing</vt:lpstr>
      <vt:lpstr>Tips and Tricks for Creating Healthy AR Developing</vt:lpstr>
      <vt:lpstr>Tips and Tricks for Creating Healthy AR Developing</vt:lpstr>
      <vt:lpstr>Tips and Tricks for Creating Healthy AR Monitoring</vt:lpstr>
      <vt:lpstr>Tips and Tricks for Creating Healthy AR Monitoring</vt:lpstr>
      <vt:lpstr>Tips and Tricks for Creating Healthy AR Monitoring</vt:lpstr>
      <vt:lpstr>Tips and Tricks for Creating Healthy AR Monitoring</vt:lpstr>
      <vt:lpstr>Tips and Tricks for Creating Healthy AR Monitoring</vt:lpstr>
      <vt:lpstr>Strategies for Increasing Cash Collections </vt:lpstr>
      <vt:lpstr>Strategies for Decreasing AR Days </vt:lpstr>
      <vt:lpstr>Strategies for Maximizing Customer Service </vt:lpstr>
      <vt:lpstr>Business Office Check-ins</vt:lpstr>
      <vt:lpstr>Business Office Check-ins</vt:lpstr>
      <vt:lpstr>Business Office check-ins</vt:lpstr>
      <vt:lpstr>Stephanie Harper, MBA stephnharper@aol.com 913-707-8215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 Cycle: strategies, tips, and tricks</dc:title>
  <dc:creator>Stephanie Harper</dc:creator>
  <cp:lastModifiedBy>Stephanie Harper</cp:lastModifiedBy>
  <cp:revision>50</cp:revision>
  <dcterms:created xsi:type="dcterms:W3CDTF">2019-03-12T12:54:45Z</dcterms:created>
  <dcterms:modified xsi:type="dcterms:W3CDTF">2023-05-02T20:36:58Z</dcterms:modified>
</cp:coreProperties>
</file>