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  <p:sldMasterId id="2147483765" r:id="rId5"/>
    <p:sldMasterId id="2147483774" r:id="rId6"/>
    <p:sldMasterId id="2147483788" r:id="rId7"/>
  </p:sldMasterIdLst>
  <p:notesMasterIdLst>
    <p:notesMasterId r:id="rId23"/>
  </p:notesMasterIdLst>
  <p:handoutMasterIdLst>
    <p:handoutMasterId r:id="rId24"/>
  </p:handoutMasterIdLst>
  <p:sldIdLst>
    <p:sldId id="321" r:id="rId8"/>
    <p:sldId id="325" r:id="rId9"/>
    <p:sldId id="326" r:id="rId10"/>
    <p:sldId id="327" r:id="rId11"/>
    <p:sldId id="328" r:id="rId12"/>
    <p:sldId id="329" r:id="rId13"/>
    <p:sldId id="338" r:id="rId14"/>
    <p:sldId id="330" r:id="rId15"/>
    <p:sldId id="331" r:id="rId16"/>
    <p:sldId id="332" r:id="rId17"/>
    <p:sldId id="334" r:id="rId18"/>
    <p:sldId id="335" r:id="rId19"/>
    <p:sldId id="336" r:id="rId20"/>
    <p:sldId id="337" r:id="rId21"/>
    <p:sldId id="278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EAA"/>
    <a:srgbClr val="2D353A"/>
    <a:srgbClr val="C3BFC0"/>
    <a:srgbClr val="C5C5C5"/>
    <a:srgbClr val="BCBCBC"/>
    <a:srgbClr val="C9C6C7"/>
    <a:srgbClr val="CECACB"/>
    <a:srgbClr val="C2C2C2"/>
    <a:srgbClr val="C9C5C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5B9FC9-AE96-40A1-A887-C590853CA630}" v="5" dt="2021-04-30T13:18:45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1" autoAdjust="0"/>
    <p:restoredTop sz="95018" autoAdjust="0"/>
  </p:normalViewPr>
  <p:slideViewPr>
    <p:cSldViewPr snapToGrid="0" snapToObjects="1">
      <p:cViewPr varScale="1">
        <p:scale>
          <a:sx n="108" d="100"/>
          <a:sy n="108" d="100"/>
        </p:scale>
        <p:origin x="540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80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208A8D-4829-4534-9A92-8E37598F241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77C579-759D-4749-A187-D5EED3289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92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8570-FF9F-4F54-98AB-12D504655C72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9F075-002C-46D9-8C46-9883B00660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4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5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5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1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>
                <a:solidFill>
                  <a:srgbClr val="006E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9595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4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459703" y="5406678"/>
            <a:ext cx="5733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LET’S THRIVE TOGETHER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92686" y="5240564"/>
            <a:ext cx="4867877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62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75855" y="1552471"/>
            <a:ext cx="10671959" cy="4052682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80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2nd tier bullet style</a:t>
            </a:r>
          </a:p>
          <a:p>
            <a:pPr lvl="2"/>
            <a:r>
              <a:rPr lang="en-US" dirty="0"/>
              <a:t>3rd tier bullet style </a:t>
            </a:r>
          </a:p>
          <a:p>
            <a:pPr lvl="0"/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3892" y="371797"/>
            <a:ext cx="3723248" cy="407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6EA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356376" y="648191"/>
            <a:ext cx="10578904" cy="757579"/>
          </a:xfrm>
          <a:prstGeom prst="rect">
            <a:avLst/>
          </a:prstGeom>
        </p:spPr>
        <p:txBody>
          <a:bodyPr/>
          <a:lstStyle>
            <a:lvl1pPr algn="l">
              <a:defRPr sz="3200" b="1" cap="all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268588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5620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222" y="2884120"/>
            <a:ext cx="8895193" cy="9257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3600"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09634" y="2375084"/>
            <a:ext cx="6834541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087608" y="4263902"/>
            <a:ext cx="575733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0821804" y="2438935"/>
            <a:ext cx="0" cy="1826324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615390" y="2375084"/>
            <a:ext cx="793751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6746" y="2375084"/>
            <a:ext cx="145071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3" y="1804338"/>
            <a:ext cx="3657609" cy="22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0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7408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8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93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0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96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93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48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67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83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72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01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5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39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0" y="-63821"/>
            <a:ext cx="12207820" cy="6921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380" y="2897183"/>
            <a:ext cx="6684042" cy="9257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3600"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5080791" y="2388147"/>
            <a:ext cx="5453631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6158765" y="4276965"/>
            <a:ext cx="4375657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10534422" y="2388147"/>
            <a:ext cx="0" cy="1890175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3860957" y="2388147"/>
            <a:ext cx="397537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292480" y="2388147"/>
            <a:ext cx="145071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88" y="1483855"/>
            <a:ext cx="3539713" cy="28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16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272">
          <p15:clr>
            <a:srgbClr val="FBAE40"/>
          </p15:clr>
        </p15:guide>
        <p15:guide id="3" pos="7408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7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2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7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2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72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59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58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05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24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31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5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1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78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4357" y="2074985"/>
            <a:ext cx="10354147" cy="3298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paragraph styles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65757" y="963639"/>
            <a:ext cx="11094720" cy="552474"/>
          </a:xfrm>
          <a:prstGeom prst="rect">
            <a:avLst/>
          </a:prstGeom>
        </p:spPr>
        <p:txBody>
          <a:bodyPr/>
          <a:lstStyle>
            <a:lvl1pPr algn="l">
              <a:defRPr sz="3600" b="1" cap="all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3892" y="633050"/>
            <a:ext cx="3723248" cy="407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6EA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4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3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459703" y="5406678"/>
            <a:ext cx="5733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LET’S THRIVE TOGETHER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92686" y="5240564"/>
            <a:ext cx="4867877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17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75855" y="1552471"/>
            <a:ext cx="10671959" cy="4052682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80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2nd tier bullet style</a:t>
            </a:r>
          </a:p>
          <a:p>
            <a:pPr lvl="2"/>
            <a:r>
              <a:rPr lang="en-US" dirty="0"/>
              <a:t>3rd tier bullet style </a:t>
            </a:r>
          </a:p>
          <a:p>
            <a:pPr lvl="0"/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3892" y="371797"/>
            <a:ext cx="3723248" cy="407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6EA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356376" y="648191"/>
            <a:ext cx="10578904" cy="757579"/>
          </a:xfrm>
          <a:prstGeom prst="rect">
            <a:avLst/>
          </a:prstGeom>
        </p:spPr>
        <p:txBody>
          <a:bodyPr/>
          <a:lstStyle>
            <a:lvl1pPr algn="l">
              <a:defRPr sz="3200" b="1" cap="all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404999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12192000" cy="5620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222" y="2884120"/>
            <a:ext cx="8895193" cy="9257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3600"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09634" y="2375084"/>
            <a:ext cx="6834541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087608" y="4263902"/>
            <a:ext cx="575733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0821804" y="2438935"/>
            <a:ext cx="0" cy="1826324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615390" y="2375084"/>
            <a:ext cx="793751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6746" y="2375084"/>
            <a:ext cx="1450713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3" y="1804338"/>
            <a:ext cx="3657609" cy="22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0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7408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E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7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7859"/>
            <a:ext cx="12192000" cy="484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2019"/>
            <a:ext cx="12192000" cy="4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8" r:id="rId3"/>
    <p:sldLayoutId id="2147483752" r:id="rId4"/>
    <p:sldLayoutId id="2147483753" r:id="rId5"/>
    <p:sldLayoutId id="2147483763" r:id="rId6"/>
    <p:sldLayoutId id="2147483764" r:id="rId7"/>
    <p:sldLayoutId id="214748374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E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7859"/>
            <a:ext cx="12192000" cy="4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2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FA9167-A5F2-4D5B-A9FD-0E3B9ED7A21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7859"/>
            <a:ext cx="12192000" cy="4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6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A263-4EB4-4FD0-9A6B-61B0FE3ACCC8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BF3E-C6A4-4489-9A7F-B95E4FA3C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46A31-3F40-4917-84F7-447926AA76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7859"/>
            <a:ext cx="12192000" cy="484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8D7339-C69E-45A1-B676-CEAA6108ED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2019"/>
            <a:ext cx="12192000" cy="4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1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DED3FF-1860-4324-82E5-D17FC3FA4353}"/>
              </a:ext>
            </a:extLst>
          </p:cNvPr>
          <p:cNvSpPr txBox="1"/>
          <p:nvPr/>
        </p:nvSpPr>
        <p:spPr>
          <a:xfrm>
            <a:off x="5368031" y="2376088"/>
            <a:ext cx="5125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Best Practices for Presenting Financial Information to Physicians</a:t>
            </a:r>
          </a:p>
        </p:txBody>
      </p:sp>
    </p:spTree>
    <p:extLst>
      <p:ext uri="{BB962C8B-B14F-4D97-AF65-F5344CB8AC3E}">
        <p14:creationId xmlns:p14="http://schemas.microsoft.com/office/powerpoint/2010/main" val="10834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412"/>
          </a:xfrm>
        </p:spPr>
        <p:txBody>
          <a:bodyPr/>
          <a:lstStyle/>
          <a:p>
            <a:r>
              <a:rPr lang="en-US" dirty="0"/>
              <a:t>RETIREMENT INCOME GROWTH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CA676-EA5D-4AEC-B598-442B1E5B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429" y="5787342"/>
            <a:ext cx="1522019" cy="695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BF2F24-C1FD-469A-AD0D-4F92A183D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323906"/>
            <a:ext cx="7907968" cy="51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3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PRESENT?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C25D-5B0D-4E5E-B269-D96C9E1E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61607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Practice Profitability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Financial Strength (not the same as profitability if they strip it all out)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Breakeven point in charges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Effort by Individual doctor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Differences among doctors</a:t>
            </a:r>
            <a:endParaRPr lang="en-US" altLang="en-US" dirty="0"/>
          </a:p>
          <a:p>
            <a:pPr marL="1200150" lvl="2" indent="-285750">
              <a:buClr>
                <a:srgbClr val="000000"/>
              </a:buClr>
            </a:pPr>
            <a:r>
              <a:rPr lang="en-US" altLang="en-US" i="1" dirty="0">
                <a:ea typeface="Times New Roman" panose="02020603050405020304" pitchFamily="18" charset="0"/>
              </a:rPr>
              <a:t>Procedure mix</a:t>
            </a:r>
            <a:endParaRPr lang="en-US" altLang="en-US" dirty="0"/>
          </a:p>
          <a:p>
            <a:pPr marL="1200150" lvl="2" indent="-285750">
              <a:buClr>
                <a:srgbClr val="000000"/>
              </a:buClr>
            </a:pPr>
            <a:r>
              <a:rPr lang="en-US" altLang="en-US" i="1" dirty="0">
                <a:ea typeface="Times New Roman" panose="02020603050405020304" pitchFamily="18" charset="0"/>
              </a:rPr>
              <a:t>Payor mix</a:t>
            </a:r>
            <a:endParaRPr lang="en-US" altLang="en-US" dirty="0"/>
          </a:p>
          <a:p>
            <a:pPr marL="1200150" lvl="2" indent="-285750">
              <a:buClr>
                <a:srgbClr val="000000"/>
              </a:buClr>
            </a:pPr>
            <a:r>
              <a:rPr lang="en-US" altLang="en-US" i="1" dirty="0">
                <a:ea typeface="Times New Roman" panose="02020603050405020304" pitchFamily="18" charset="0"/>
              </a:rPr>
              <a:t>Courtesy discounts</a:t>
            </a:r>
            <a:endParaRPr lang="en-US" altLang="en-US" dirty="0"/>
          </a:p>
          <a:p>
            <a:pPr marL="1200150" lvl="2" indent="-285750">
              <a:buClr>
                <a:srgbClr val="000000"/>
              </a:buClr>
            </a:pPr>
            <a:r>
              <a:rPr lang="en-US" altLang="en-US" i="1" dirty="0">
                <a:ea typeface="Times New Roman" panose="02020603050405020304" pitchFamily="18" charset="0"/>
              </a:rPr>
              <a:t>Ancillary tests ordered</a:t>
            </a:r>
          </a:p>
          <a:p>
            <a:pPr lvl="2">
              <a:buClr>
                <a:srgbClr val="000000"/>
              </a:buClr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Ancillary revenue Split- professional vs. technical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9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PRESENT?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C25D-5B0D-4E5E-B269-D96C9E1E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61607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How does current year compare to prior year?  What does the trend indicate?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Overhead as:  </a:t>
            </a:r>
          </a:p>
          <a:p>
            <a:pPr lvl="2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a % of collections   </a:t>
            </a:r>
          </a:p>
          <a:p>
            <a:pPr lvl="2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amount per doctor</a:t>
            </a:r>
          </a:p>
          <a:p>
            <a:pPr lvl="2"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/>
            <a:r>
              <a:rPr lang="en-US" altLang="en-US" i="1" dirty="0">
                <a:ea typeface="Times New Roman" panose="02020603050405020304" pitchFamily="18" charset="0"/>
              </a:rPr>
              <a:t>How do our results compare to others: Nationally and Locally</a:t>
            </a:r>
          </a:p>
          <a:p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Progress toward retirement fund 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Are your staff fairly compensated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000" dirty="0"/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Details of overtime paid by employee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7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PRESENT?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C25D-5B0D-4E5E-B269-D96C9E1E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616075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Retirement plan performance, cost in staff contribution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200" i="1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Profitability of non-owner doctors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200" i="1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E&amp;M coding patterns, potential problems, possible opportunities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200" i="1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Physician compensation illustrations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0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MAKE IT INTERESTING?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C25D-5B0D-4E5E-B269-D96C9E1E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616075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Keep it pertinent to their issues or interests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200" i="1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Listen to their complaints during the day and be prepared with data to address them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200" i="1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Keep it fresh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200" i="1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Tell them what to think about it</a:t>
            </a:r>
          </a:p>
          <a:p>
            <a:pPr>
              <a:buClr>
                <a:srgbClr val="000000"/>
              </a:buClr>
              <a:buSzPct val="100000"/>
            </a:pPr>
            <a:endParaRPr lang="en-US" altLang="en-US" sz="1200" i="1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</a:pPr>
            <a:r>
              <a:rPr lang="en-US" altLang="en-US" i="1" dirty="0">
                <a:ea typeface="Times New Roman" panose="02020603050405020304" pitchFamily="18" charset="0"/>
              </a:rPr>
              <a:t>Tell them what to do with it and conclude with action steps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9172" y="1407131"/>
            <a:ext cx="6195316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595959"/>
                </a:solidFill>
              </a:rPr>
              <a:t>D. MADDOX CASEY, CPA</a:t>
            </a:r>
          </a:p>
          <a:p>
            <a:r>
              <a:rPr lang="en-US" altLang="en-US" sz="2400" dirty="0">
                <a:solidFill>
                  <a:srgbClr val="595959"/>
                </a:solidFill>
              </a:rPr>
              <a:t>Partner</a:t>
            </a:r>
          </a:p>
          <a:p>
            <a:r>
              <a:rPr lang="en-US" altLang="en-US" sz="2400" dirty="0">
                <a:solidFill>
                  <a:srgbClr val="595959"/>
                </a:solidFill>
              </a:rPr>
              <a:t>2500 Acton Road | Birmingham, AL </a:t>
            </a:r>
          </a:p>
          <a:p>
            <a:r>
              <a:rPr lang="en-US" altLang="en-US" sz="2400" dirty="0">
                <a:solidFill>
                  <a:srgbClr val="595959"/>
                </a:solidFill>
              </a:rPr>
              <a:t>Office 205.769.3392</a:t>
            </a:r>
          </a:p>
          <a:p>
            <a:r>
              <a:rPr lang="en-US" altLang="en-US" sz="2400" dirty="0">
                <a:solidFill>
                  <a:srgbClr val="595959"/>
                </a:solidFill>
              </a:rPr>
              <a:t>Maddox.Casey@warrenaverett.com</a:t>
            </a:r>
          </a:p>
          <a:p>
            <a:endParaRPr lang="en-US" sz="135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0" name="Control 4"/>
          <p:cNvSpPr>
            <a:spLocks noChangeArrowheads="1" noChangeShapeType="1"/>
          </p:cNvSpPr>
          <p:nvPr/>
        </p:nvSpPr>
        <p:spPr bwMode="auto">
          <a:xfrm>
            <a:off x="5716191" y="3952876"/>
            <a:ext cx="3771900" cy="132992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1026" name="2DC87D39-8DFF-49C5-B61F-7BADCEB0B7E9">
            <a:extLst>
              <a:ext uri="{FF2B5EF4-FFF2-40B4-BE49-F238E27FC236}">
                <a16:creationId xmlns:a16="http://schemas.microsoft.com/office/drawing/2014/main" id="{ED4347E7-61E3-44EE-82B5-2FD68D46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0" y="812452"/>
            <a:ext cx="3627716" cy="494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65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20B350-3F11-4CB9-8B85-D86467E4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DO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8B78A-A676-4A7E-B5A5-1B3A53BD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5" y="1701800"/>
            <a:ext cx="10515600" cy="4585983"/>
          </a:xfrm>
        </p:spPr>
        <p:txBody>
          <a:bodyPr>
            <a:noAutofit/>
          </a:bodyPr>
          <a:lstStyle/>
          <a:p>
            <a:pPr marL="285750" lvl="0" indent="-285750"/>
            <a:r>
              <a:rPr lang="en-US" b="1" i="1" dirty="0"/>
              <a:t>What purpose does it serve?</a:t>
            </a:r>
          </a:p>
          <a:p>
            <a:pPr marL="0" lvl="0" indent="0">
              <a:buNone/>
            </a:pPr>
            <a:endParaRPr lang="en-US" sz="2000" b="1" i="1" dirty="0"/>
          </a:p>
          <a:p>
            <a:pPr marL="742950" lvl="1" indent="-285750"/>
            <a:r>
              <a:rPr lang="en-US" i="1" dirty="0"/>
              <a:t>Prove that you are doing your job</a:t>
            </a:r>
          </a:p>
          <a:p>
            <a:pPr marL="742950" lvl="1" indent="-285750"/>
            <a:r>
              <a:rPr lang="en-US" i="1" dirty="0"/>
              <a:t>Communicate how the practice is really doing </a:t>
            </a:r>
          </a:p>
          <a:p>
            <a:pPr marL="742950" lvl="1" indent="-285750"/>
            <a:r>
              <a:rPr lang="en-US" i="1" dirty="0"/>
              <a:t>Adjust their expectations about future bonuses</a:t>
            </a:r>
          </a:p>
          <a:p>
            <a:pPr marL="742950" lvl="1" indent="-285750"/>
            <a:r>
              <a:rPr lang="en-US" i="1" dirty="0"/>
              <a:t>Forewarn them about future financial dangers, exposures</a:t>
            </a:r>
          </a:p>
          <a:p>
            <a:pPr marL="742950" lvl="1" indent="-285750"/>
            <a:r>
              <a:rPr lang="en-US" i="1" dirty="0"/>
              <a:t>Illustrate how certain segments of practice are performing-CT, MRI, building ownership</a:t>
            </a:r>
          </a:p>
          <a:p>
            <a:pPr marL="742950" lvl="1" indent="-285750"/>
            <a:r>
              <a:rPr lang="en-US" i="1" dirty="0"/>
              <a:t>Compare individual docs with others in the group</a:t>
            </a:r>
          </a:p>
          <a:p>
            <a:pPr marL="742950" lvl="1" indent="-285750"/>
            <a:r>
              <a:rPr lang="en-US" i="1" dirty="0"/>
              <a:t>Compare practice to other practices</a:t>
            </a:r>
          </a:p>
          <a:p>
            <a:pPr marL="742950" lvl="1" indent="-285750"/>
            <a:r>
              <a:rPr lang="en-US" i="1" dirty="0"/>
              <a:t>Detail where opportunity is being lost</a:t>
            </a:r>
            <a:endParaRPr lang="en-US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4984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CC62-62C0-42C3-BD33-6F328FE9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BE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D9C52-190B-4034-B8AE-3EC0B08B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/>
            <a:r>
              <a:rPr lang="en-US" sz="3200" i="1" dirty="0"/>
              <a:t>May be dictated by governance </a:t>
            </a:r>
          </a:p>
          <a:p>
            <a:pPr lvl="0"/>
            <a:endParaRPr lang="en-US" sz="3200" dirty="0"/>
          </a:p>
          <a:p>
            <a:pPr marL="285750" indent="-285750"/>
            <a:r>
              <a:rPr lang="en-US" sz="3200" i="1" dirty="0"/>
              <a:t>Depends on the information to be presented</a:t>
            </a:r>
            <a:endParaRPr lang="en-US" sz="3200" dirty="0"/>
          </a:p>
          <a:p>
            <a:endParaRPr lang="en-US" sz="3200" dirty="0"/>
          </a:p>
          <a:p>
            <a:pPr marL="285750" indent="-285750"/>
            <a:r>
              <a:rPr lang="en-US" sz="3200" i="1" dirty="0"/>
              <a:t>Don’t ambush a doctor with bad news</a:t>
            </a:r>
          </a:p>
          <a:p>
            <a:endParaRPr lang="en-US" sz="3200" i="1" dirty="0"/>
          </a:p>
          <a:p>
            <a:pPr marL="285750" indent="-285750"/>
            <a:r>
              <a:rPr lang="en-US" sz="3200" i="1" dirty="0"/>
              <a:t>Employee vs Partners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AND WHERE DO WE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C25D-5B0D-4E5E-B269-D96C9E1E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616075"/>
            <a:ext cx="10515600" cy="4351338"/>
          </a:xfrm>
        </p:spPr>
        <p:txBody>
          <a:bodyPr>
            <a:normAutofit/>
          </a:bodyPr>
          <a:lstStyle/>
          <a:p>
            <a:pPr marL="285750" lvl="0" indent="-285750"/>
            <a:r>
              <a:rPr lang="en-US" i="1" dirty="0"/>
              <a:t>Formal, regular, standing meetings with group</a:t>
            </a:r>
          </a:p>
          <a:p>
            <a:pPr marL="285750" indent="-285750"/>
            <a:r>
              <a:rPr lang="en-US" i="1" dirty="0"/>
              <a:t>Called meetings (usually in crisis situations) with group</a:t>
            </a:r>
            <a:endParaRPr lang="en-US" dirty="0"/>
          </a:p>
          <a:p>
            <a:pPr marL="285750" indent="-285750"/>
            <a:r>
              <a:rPr lang="en-US" i="1" dirty="0"/>
              <a:t>One doctor in your or their office</a:t>
            </a:r>
          </a:p>
          <a:p>
            <a:pPr marL="285750" indent="-285750"/>
            <a:r>
              <a:rPr lang="en-US" i="1" dirty="0"/>
              <a:t>Financial statement distribution or other meetings</a:t>
            </a:r>
          </a:p>
          <a:p>
            <a:pPr marL="285750" indent="-285750"/>
            <a:r>
              <a:rPr lang="en-US" i="1" dirty="0"/>
              <a:t>Prepare email or memo on special topic or meetings</a:t>
            </a:r>
          </a:p>
          <a:p>
            <a:pPr marL="285750" indent="-285750"/>
            <a:r>
              <a:rPr lang="en-US" i="1" dirty="0"/>
              <a:t>Put it on paper.  Words are opinions, printed schedules are facts:  Physicians like evidence to base a decision</a:t>
            </a:r>
          </a:p>
          <a:p>
            <a:pPr marL="285750" indent="-285750"/>
            <a:r>
              <a:rPr lang="en-US" i="1" dirty="0"/>
              <a:t>If possible, avoid lunch meetings unless you can block schedule so Drs are not distracted or moving in and out.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8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412"/>
          </a:xfrm>
        </p:spPr>
        <p:txBody>
          <a:bodyPr/>
          <a:lstStyle/>
          <a:p>
            <a:r>
              <a:rPr lang="en-US" dirty="0"/>
              <a:t>ACCOUNTS RECEIVABLE COMPARISON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FEEE4D-4042-4102-A656-83A62AD9F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042" y="1169043"/>
            <a:ext cx="8952495" cy="5173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F9370-6B10-4E14-83BF-8801781F9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741" y="5798393"/>
            <a:ext cx="1520675" cy="6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412"/>
          </a:xfrm>
        </p:spPr>
        <p:txBody>
          <a:bodyPr/>
          <a:lstStyle/>
          <a:p>
            <a:r>
              <a:rPr lang="en-US" dirty="0"/>
              <a:t>BALANCE SHEET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A9ED0-3B69-4CE1-B546-D517FD89A499}"/>
              </a:ext>
            </a:extLst>
          </p:cNvPr>
          <p:cNvSpPr txBox="1"/>
          <p:nvPr/>
        </p:nvSpPr>
        <p:spPr>
          <a:xfrm>
            <a:off x="1352550" y="4610100"/>
            <a:ext cx="8248650" cy="180975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CA676-EA5D-4AEC-B598-442B1E5B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429" y="5787342"/>
            <a:ext cx="1522019" cy="695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670001-441A-4D7D-97BD-195912E5C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56" t="57983" r="43951" b="8012"/>
          <a:stretch/>
        </p:blipFill>
        <p:spPr>
          <a:xfrm>
            <a:off x="328632" y="1430064"/>
            <a:ext cx="5346954" cy="3297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5BE41-D798-4013-856A-D084221709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77" t="60507" r="38879"/>
          <a:stretch/>
        </p:blipFill>
        <p:spPr>
          <a:xfrm>
            <a:off x="6095999" y="1430064"/>
            <a:ext cx="6296557" cy="399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1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412"/>
          </a:xfrm>
        </p:spPr>
        <p:txBody>
          <a:bodyPr/>
          <a:lstStyle/>
          <a:p>
            <a:r>
              <a:rPr lang="en-US" dirty="0"/>
              <a:t>INCOME 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B1E2F-56E2-4087-9FA1-79EE7E0F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63" y="1169043"/>
            <a:ext cx="9066438" cy="5092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CA9ED0-3B69-4CE1-B546-D517FD89A499}"/>
              </a:ext>
            </a:extLst>
          </p:cNvPr>
          <p:cNvSpPr txBox="1"/>
          <p:nvPr/>
        </p:nvSpPr>
        <p:spPr>
          <a:xfrm>
            <a:off x="1352550" y="4610100"/>
            <a:ext cx="8248650" cy="180975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CA676-EA5D-4AEC-B598-442B1E5BB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429" y="5787342"/>
            <a:ext cx="1522019" cy="6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9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412"/>
          </a:xfrm>
        </p:spPr>
        <p:txBody>
          <a:bodyPr/>
          <a:lstStyle/>
          <a:p>
            <a:r>
              <a:rPr lang="en-US" dirty="0"/>
              <a:t>YEAR END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3C6F0-8D6A-4535-BB3D-9A7CA6142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3" t="14272" r="4693"/>
          <a:stretch/>
        </p:blipFill>
        <p:spPr>
          <a:xfrm>
            <a:off x="1008992" y="1156139"/>
            <a:ext cx="9790171" cy="5244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D64F26-0281-4342-A82C-4A8C18D45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37" y="5741043"/>
            <a:ext cx="1646252" cy="75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1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2A1-923C-429D-AD49-9F3907B3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412"/>
          </a:xfrm>
        </p:spPr>
        <p:txBody>
          <a:bodyPr/>
          <a:lstStyle/>
          <a:p>
            <a:r>
              <a:rPr lang="en-US" dirty="0"/>
              <a:t>RETIREMENT CALCULATION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8376D-CC8D-4177-9A5A-596BCB654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93" b="25134"/>
          <a:stretch/>
        </p:blipFill>
        <p:spPr>
          <a:xfrm>
            <a:off x="424355" y="1545019"/>
            <a:ext cx="10566856" cy="40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813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1A5A306692824D93A47EF6EAC7FE76" ma:contentTypeVersion="13" ma:contentTypeDescription="Create a new document." ma:contentTypeScope="" ma:versionID="7df75bbf16224d63683b1ccc83146942">
  <xsd:schema xmlns:xsd="http://www.w3.org/2001/XMLSchema" xmlns:xs="http://www.w3.org/2001/XMLSchema" xmlns:p="http://schemas.microsoft.com/office/2006/metadata/properties" xmlns:ns3="5602be86-7b54-4f44-abec-f78078a553dd" xmlns:ns4="2f8e0ce9-7853-4e33-9ca8-911d682852aa" targetNamespace="http://schemas.microsoft.com/office/2006/metadata/properties" ma:root="true" ma:fieldsID="2ef0383c1ef1c9af5b51909805e7298e" ns3:_="" ns4:_="">
    <xsd:import namespace="5602be86-7b54-4f44-abec-f78078a553dd"/>
    <xsd:import namespace="2f8e0ce9-7853-4e33-9ca8-911d682852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2be86-7b54-4f44-abec-f78078a553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e0ce9-7853-4e33-9ca8-911d68285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80DEDC-4628-444A-9097-9D915794FAC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10ED6E-D837-4278-BC09-7463AAA6B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CF6D20-C2C7-41BD-AF51-561A6874F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2be86-7b54-4f44-abec-f78078a553dd"/>
    <ds:schemaRef ds:uri="2f8e0ce9-7853-4e33-9ca8-911d68285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2385</TotalTime>
  <Words>423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Custom Design</vt:lpstr>
      <vt:lpstr>1_Custom Design</vt:lpstr>
      <vt:lpstr>2_Custom Design</vt:lpstr>
      <vt:lpstr>3_Custom Design</vt:lpstr>
      <vt:lpstr>PowerPoint Presentation</vt:lpstr>
      <vt:lpstr>WHY WE DO IT?</vt:lpstr>
      <vt:lpstr>WHO SHOULD BE INVOLVED?</vt:lpstr>
      <vt:lpstr>WHEN AND WHERE DO WE DO IT?</vt:lpstr>
      <vt:lpstr>ACCOUNTS RECEIVABLE COMPARISON</vt:lpstr>
      <vt:lpstr>BALANCE SHEET</vt:lpstr>
      <vt:lpstr>INCOME STATEMENT</vt:lpstr>
      <vt:lpstr>YEAR END PLANNING</vt:lpstr>
      <vt:lpstr>RETIREMENT CALCULATION</vt:lpstr>
      <vt:lpstr>RETIREMENT INCOME GROWTH</vt:lpstr>
      <vt:lpstr>WHAT DO WE PRESENT?</vt:lpstr>
      <vt:lpstr>WHAT DO WE PRESENT?</vt:lpstr>
      <vt:lpstr>WHAT DO WE PRESENT?</vt:lpstr>
      <vt:lpstr>HOW DO WE MAKE IT INTERESTING?</vt:lpstr>
      <vt:lpstr>PowerPoint Presentation</vt:lpstr>
    </vt:vector>
  </TitlesOfParts>
  <Company>Greenfield/Belser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Warren Averett Power Point Template</dc:title>
  <dc:creator>David Espinoza</dc:creator>
  <cp:keywords>About Warren Averett Power Point Template</cp:keywords>
  <cp:lastModifiedBy>Maddox Casey</cp:lastModifiedBy>
  <cp:revision>103</cp:revision>
  <cp:lastPrinted>2013-08-12T20:25:47Z</cp:lastPrinted>
  <dcterms:created xsi:type="dcterms:W3CDTF">2013-07-09T16:34:00Z</dcterms:created>
  <dcterms:modified xsi:type="dcterms:W3CDTF">2021-04-30T13:19:42Z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0x010100EA1A5A306692824D93A47EF6EAC7FE76</vt:lpwstr>
  </property>
</Properties>
</file>