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553" r:id="rId2"/>
    <p:sldId id="551" r:id="rId3"/>
    <p:sldId id="570" r:id="rId4"/>
    <p:sldId id="555" r:id="rId5"/>
    <p:sldId id="584" r:id="rId6"/>
    <p:sldId id="585" r:id="rId7"/>
    <p:sldId id="586" r:id="rId8"/>
    <p:sldId id="572" r:id="rId9"/>
    <p:sldId id="588" r:id="rId10"/>
    <p:sldId id="589" r:id="rId11"/>
    <p:sldId id="268" r:id="rId12"/>
    <p:sldId id="571" r:id="rId13"/>
    <p:sldId id="574" r:id="rId14"/>
    <p:sldId id="579" r:id="rId15"/>
    <p:sldId id="580" r:id="rId16"/>
    <p:sldId id="581" r:id="rId17"/>
    <p:sldId id="590" r:id="rId18"/>
    <p:sldId id="591" r:id="rId19"/>
    <p:sldId id="582" r:id="rId20"/>
    <p:sldId id="577" r:id="rId21"/>
    <p:sldId id="583" r:id="rId22"/>
    <p:sldId id="575" r:id="rId23"/>
    <p:sldId id="592" r:id="rId24"/>
    <p:sldId id="593" r:id="rId25"/>
    <p:sldId id="578" r:id="rId26"/>
    <p:sldId id="558"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8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63" autoAdjust="0"/>
  </p:normalViewPr>
  <p:slideViewPr>
    <p:cSldViewPr snapToGrid="0">
      <p:cViewPr>
        <p:scale>
          <a:sx n="67" d="100"/>
          <a:sy n="67" d="100"/>
        </p:scale>
        <p:origin x="536" y="-344"/>
      </p:cViewPr>
      <p:guideLst>
        <p:guide orient="horz" pos="1944"/>
        <p:guide pos="3840"/>
      </p:guideLst>
    </p:cSldViewPr>
  </p:slideViewPr>
  <p:notesTextViewPr>
    <p:cViewPr>
      <p:scale>
        <a:sx n="1" d="1"/>
        <a:sy n="1" d="1"/>
      </p:scale>
      <p:origin x="0" y="0"/>
    </p:cViewPr>
  </p:notesTextViewPr>
  <p:sorterViewPr>
    <p:cViewPr>
      <p:scale>
        <a:sx n="100" d="100"/>
        <a:sy n="100" d="100"/>
      </p:scale>
      <p:origin x="0" y="-4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D22DDCB8-E2B5-4850-A625-7AB18DF082A6}" type="datetimeFigureOut">
              <a:rPr lang="en-US" smtClean="0"/>
              <a:t>5/2/2023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8D8BD61-6126-461B-A747-0AC2BE9511F5}" type="slidenum">
              <a:rPr lang="en-US" smtClean="0"/>
              <a:t>‹#›</a:t>
            </a:fld>
            <a:endParaRPr lang="en-US"/>
          </a:p>
        </p:txBody>
      </p:sp>
    </p:spTree>
    <p:extLst>
      <p:ext uri="{BB962C8B-B14F-4D97-AF65-F5344CB8AC3E}">
        <p14:creationId xmlns:p14="http://schemas.microsoft.com/office/powerpoint/2010/main" val="398027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8BD61-6126-461B-A747-0AC2BE951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8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8BD61-6126-461B-A747-0AC2BE951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65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12</a:t>
            </a:fld>
            <a:endParaRPr lang="en-US"/>
          </a:p>
        </p:txBody>
      </p:sp>
    </p:spTree>
    <p:extLst>
      <p:ext uri="{BB962C8B-B14F-4D97-AF65-F5344CB8AC3E}">
        <p14:creationId xmlns:p14="http://schemas.microsoft.com/office/powerpoint/2010/main" val="3193081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13</a:t>
            </a:fld>
            <a:endParaRPr lang="en-US"/>
          </a:p>
        </p:txBody>
      </p:sp>
    </p:spTree>
    <p:extLst>
      <p:ext uri="{BB962C8B-B14F-4D97-AF65-F5344CB8AC3E}">
        <p14:creationId xmlns:p14="http://schemas.microsoft.com/office/powerpoint/2010/main" val="243957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14</a:t>
            </a:fld>
            <a:endParaRPr lang="en-US"/>
          </a:p>
        </p:txBody>
      </p:sp>
    </p:spTree>
    <p:extLst>
      <p:ext uri="{BB962C8B-B14F-4D97-AF65-F5344CB8AC3E}">
        <p14:creationId xmlns:p14="http://schemas.microsoft.com/office/powerpoint/2010/main" val="19031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15</a:t>
            </a:fld>
            <a:endParaRPr lang="en-US"/>
          </a:p>
        </p:txBody>
      </p:sp>
    </p:spTree>
    <p:extLst>
      <p:ext uri="{BB962C8B-B14F-4D97-AF65-F5344CB8AC3E}">
        <p14:creationId xmlns:p14="http://schemas.microsoft.com/office/powerpoint/2010/main" val="133347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16</a:t>
            </a:fld>
            <a:endParaRPr lang="en-US"/>
          </a:p>
        </p:txBody>
      </p:sp>
    </p:spTree>
    <p:extLst>
      <p:ext uri="{BB962C8B-B14F-4D97-AF65-F5344CB8AC3E}">
        <p14:creationId xmlns:p14="http://schemas.microsoft.com/office/powerpoint/2010/main" val="129573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17</a:t>
            </a:fld>
            <a:endParaRPr lang="en-US"/>
          </a:p>
        </p:txBody>
      </p:sp>
    </p:spTree>
    <p:extLst>
      <p:ext uri="{BB962C8B-B14F-4D97-AF65-F5344CB8AC3E}">
        <p14:creationId xmlns:p14="http://schemas.microsoft.com/office/powerpoint/2010/main" val="283551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18</a:t>
            </a:fld>
            <a:endParaRPr lang="en-US"/>
          </a:p>
        </p:txBody>
      </p:sp>
    </p:spTree>
    <p:extLst>
      <p:ext uri="{BB962C8B-B14F-4D97-AF65-F5344CB8AC3E}">
        <p14:creationId xmlns:p14="http://schemas.microsoft.com/office/powerpoint/2010/main" val="87535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20</a:t>
            </a:fld>
            <a:endParaRPr lang="en-US"/>
          </a:p>
        </p:txBody>
      </p:sp>
    </p:spTree>
    <p:extLst>
      <p:ext uri="{BB962C8B-B14F-4D97-AF65-F5344CB8AC3E}">
        <p14:creationId xmlns:p14="http://schemas.microsoft.com/office/powerpoint/2010/main" val="135133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23</a:t>
            </a:fld>
            <a:endParaRPr lang="en-US"/>
          </a:p>
        </p:txBody>
      </p:sp>
    </p:spTree>
    <p:extLst>
      <p:ext uri="{BB962C8B-B14F-4D97-AF65-F5344CB8AC3E}">
        <p14:creationId xmlns:p14="http://schemas.microsoft.com/office/powerpoint/2010/main" val="171044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8BD61-6126-461B-A747-0AC2BE951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0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8BD61-6126-461B-A747-0AC2BE951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96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MEAGEN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8BD61-6126-461B-A747-0AC2BE951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5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5</a:t>
            </a:fld>
            <a:endParaRPr lang="en-US"/>
          </a:p>
        </p:txBody>
      </p:sp>
    </p:spTree>
    <p:extLst>
      <p:ext uri="{BB962C8B-B14F-4D97-AF65-F5344CB8AC3E}">
        <p14:creationId xmlns:p14="http://schemas.microsoft.com/office/powerpoint/2010/main" val="6713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6</a:t>
            </a:fld>
            <a:endParaRPr lang="en-US"/>
          </a:p>
        </p:txBody>
      </p:sp>
    </p:spTree>
    <p:extLst>
      <p:ext uri="{BB962C8B-B14F-4D97-AF65-F5344CB8AC3E}">
        <p14:creationId xmlns:p14="http://schemas.microsoft.com/office/powerpoint/2010/main" val="61119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lgn="l">
              <a:buFont typeface="Arial" pitchFamily="34" charset="0"/>
              <a:buChar char="•"/>
            </a:pPr>
            <a:endParaRPr lang="en-US" sz="1700" dirty="0"/>
          </a:p>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7</a:t>
            </a:fld>
            <a:endParaRPr lang="en-US"/>
          </a:p>
        </p:txBody>
      </p:sp>
    </p:spTree>
    <p:extLst>
      <p:ext uri="{BB962C8B-B14F-4D97-AF65-F5344CB8AC3E}">
        <p14:creationId xmlns:p14="http://schemas.microsoft.com/office/powerpoint/2010/main" val="199266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8</a:t>
            </a:fld>
            <a:endParaRPr lang="en-US"/>
          </a:p>
        </p:txBody>
      </p:sp>
    </p:spTree>
    <p:extLst>
      <p:ext uri="{BB962C8B-B14F-4D97-AF65-F5344CB8AC3E}">
        <p14:creationId xmlns:p14="http://schemas.microsoft.com/office/powerpoint/2010/main" val="44911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8BD61-6126-461B-A747-0AC2BE9511F5}" type="slidenum">
              <a:rPr lang="en-US" smtClean="0"/>
              <a:t>9</a:t>
            </a:fld>
            <a:endParaRPr lang="en-US"/>
          </a:p>
        </p:txBody>
      </p:sp>
    </p:spTree>
    <p:extLst>
      <p:ext uri="{BB962C8B-B14F-4D97-AF65-F5344CB8AC3E}">
        <p14:creationId xmlns:p14="http://schemas.microsoft.com/office/powerpoint/2010/main" val="3323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MEAGEN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8BD61-6126-461B-A747-0AC2BE951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935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52A4C-FC45-4B94-87E1-6812A0CCEE2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a:stretch/>
        </p:blipFill>
        <p:spPr>
          <a:xfrm>
            <a:off x="0" y="0"/>
            <a:ext cx="12120113" cy="5434642"/>
          </a:xfrm>
          <a:prstGeom prst="rect">
            <a:avLst/>
          </a:prstGeom>
        </p:spPr>
      </p:pic>
      <p:sp>
        <p:nvSpPr>
          <p:cNvPr id="2" name="Title 1">
            <a:extLst>
              <a:ext uri="{FF2B5EF4-FFF2-40B4-BE49-F238E27FC236}">
                <a16:creationId xmlns:a16="http://schemas.microsoft.com/office/drawing/2014/main" id="{4511030A-A85A-4020-BE02-85F427F0EB38}"/>
              </a:ext>
            </a:extLst>
          </p:cNvPr>
          <p:cNvSpPr>
            <a:spLocks noGrp="1"/>
          </p:cNvSpPr>
          <p:nvPr>
            <p:ph type="ctrTitle"/>
          </p:nvPr>
        </p:nvSpPr>
        <p:spPr>
          <a:xfrm>
            <a:off x="4339086" y="1122363"/>
            <a:ext cx="7651631" cy="2387600"/>
          </a:xfrm>
        </p:spPr>
        <p:txBody>
          <a:bodyPr anchor="b"/>
          <a:lstStyle>
            <a:lvl1pPr algn="ctr">
              <a:defRPr sz="6000">
                <a:solidFill>
                  <a:schemeClr val="bg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CDD16302-36F9-4868-9669-4D6DB19586E9}"/>
              </a:ext>
            </a:extLst>
          </p:cNvPr>
          <p:cNvSpPr>
            <a:spLocks noGrp="1"/>
          </p:cNvSpPr>
          <p:nvPr>
            <p:ph type="subTitle" idx="1"/>
          </p:nvPr>
        </p:nvSpPr>
        <p:spPr>
          <a:xfrm>
            <a:off x="4339086" y="3602038"/>
            <a:ext cx="7651631" cy="1655762"/>
          </a:xfrm>
        </p:spPr>
        <p:txBody>
          <a:bodyPr/>
          <a:lstStyle>
            <a:lvl1pPr marL="0" indent="0" algn="ctr">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E2605B-97D0-4009-B6FB-00F0FBA331D4}"/>
              </a:ext>
            </a:extLst>
          </p:cNvPr>
          <p:cNvSpPr>
            <a:spLocks noGrp="1"/>
          </p:cNvSpPr>
          <p:nvPr>
            <p:ph type="dt" sz="half" idx="10"/>
          </p:nvPr>
        </p:nvSpPr>
        <p:spPr/>
        <p:txBody>
          <a:bodyPr/>
          <a:lstStyle/>
          <a:p>
            <a:fld id="{15769E81-9ADE-47F3-9DED-5EA7A0AB6C54}" type="datetimeFigureOut">
              <a:rPr lang="en-US" smtClean="0"/>
              <a:t>5/2/2023</a:t>
            </a:fld>
            <a:endParaRPr lang="en-US"/>
          </a:p>
        </p:txBody>
      </p:sp>
      <p:sp>
        <p:nvSpPr>
          <p:cNvPr id="5" name="Footer Placeholder 4">
            <a:extLst>
              <a:ext uri="{FF2B5EF4-FFF2-40B4-BE49-F238E27FC236}">
                <a16:creationId xmlns:a16="http://schemas.microsoft.com/office/drawing/2014/main" id="{E9C20270-E89B-482C-9F36-748992F80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4024C-3260-4BA6-A3F8-A4DEE7B5C78C}"/>
              </a:ext>
            </a:extLst>
          </p:cNvPr>
          <p:cNvSpPr>
            <a:spLocks noGrp="1"/>
          </p:cNvSpPr>
          <p:nvPr>
            <p:ph type="sldNum" sz="quarter" idx="12"/>
          </p:nvPr>
        </p:nvSpPr>
        <p:spPr>
          <a:xfrm>
            <a:off x="8610600" y="6356350"/>
            <a:ext cx="2743200" cy="365125"/>
          </a:xfrm>
          <a:prstGeom prst="rect">
            <a:avLst/>
          </a:prstGeom>
        </p:spPr>
        <p:txBody>
          <a:bodyPr/>
          <a:lstStyle/>
          <a:p>
            <a:fld id="{A9F5C46B-5FDB-458C-8C63-894C069E6F63}" type="slidenum">
              <a:rPr lang="en-US" smtClean="0"/>
              <a:t>‹#›</a:t>
            </a:fld>
            <a:endParaRPr lang="en-US"/>
          </a:p>
        </p:txBody>
      </p:sp>
    </p:spTree>
    <p:extLst>
      <p:ext uri="{BB962C8B-B14F-4D97-AF65-F5344CB8AC3E}">
        <p14:creationId xmlns:p14="http://schemas.microsoft.com/office/powerpoint/2010/main" val="309362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0DE9-6B93-408F-8856-560691428EF5}"/>
              </a:ext>
            </a:extLst>
          </p:cNvPr>
          <p:cNvSpPr>
            <a:spLocks noGrp="1"/>
          </p:cNvSpPr>
          <p:nvPr>
            <p:ph type="title"/>
          </p:nvPr>
        </p:nvSpPr>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F8F2B0-8D71-42FF-B051-7C17A902625F}"/>
              </a:ext>
            </a:extLst>
          </p:cNvPr>
          <p:cNvSpPr>
            <a:spLocks noGrp="1"/>
          </p:cNvSpPr>
          <p:nvPr>
            <p:ph idx="1"/>
          </p:nvPr>
        </p:nvSpPr>
        <p:spPr>
          <a:xfrm>
            <a:off x="838200" y="1825625"/>
            <a:ext cx="10515600" cy="4241800"/>
          </a:xfrm>
        </p:spPr>
        <p:txBody>
          <a:bodyPr/>
          <a:lstStyle>
            <a:lvl1pPr marL="342900" indent="-342900">
              <a:defRPr>
                <a:latin typeface="Franklin Gothic Book" panose="020B0503020102020204" pitchFamily="34" charset="0"/>
              </a:defRPr>
            </a:lvl1pPr>
            <a:lvl2pPr marL="800100" indent="-342900">
              <a:buSzPct val="75000"/>
              <a:buFont typeface="Courier New" panose="02070309020205020404" pitchFamily="49" charset="0"/>
              <a:buChar char="o"/>
              <a:defRPr>
                <a:latin typeface="Franklin Gothic Book" panose="020B0503020102020204" pitchFamily="34" charset="0"/>
              </a:defRPr>
            </a:lvl2pPr>
            <a:lvl3pPr marL="1257300" indent="-342900">
              <a:buFont typeface="Wingdings" panose="05000000000000000000" pitchFamily="2" charset="2"/>
              <a:buChar cha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258E3A-A23F-40B4-A348-5F52745DCDF6}"/>
              </a:ext>
            </a:extLst>
          </p:cNvPr>
          <p:cNvSpPr>
            <a:spLocks noGrp="1"/>
          </p:cNvSpPr>
          <p:nvPr>
            <p:ph type="dt" sz="half" idx="10"/>
          </p:nvPr>
        </p:nvSpPr>
        <p:spPr/>
        <p:txBody>
          <a:bodyPr/>
          <a:lstStyle/>
          <a:p>
            <a:fld id="{15769E81-9ADE-47F3-9DED-5EA7A0AB6C54}" type="datetimeFigureOut">
              <a:rPr lang="en-US" smtClean="0"/>
              <a:t>5/2/2023</a:t>
            </a:fld>
            <a:endParaRPr lang="en-US"/>
          </a:p>
        </p:txBody>
      </p:sp>
      <p:sp>
        <p:nvSpPr>
          <p:cNvPr id="5" name="Footer Placeholder 4">
            <a:extLst>
              <a:ext uri="{FF2B5EF4-FFF2-40B4-BE49-F238E27FC236}">
                <a16:creationId xmlns:a16="http://schemas.microsoft.com/office/drawing/2014/main" id="{4F07BF34-50EE-4171-AEFF-64E23CEE8F30}"/>
              </a:ext>
            </a:extLst>
          </p:cNvPr>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7FD28567-0C4A-4243-86D1-5C6BEBCE6AD0}"/>
              </a:ext>
            </a:extLst>
          </p:cNvPr>
          <p:cNvSpPr/>
          <p:nvPr/>
        </p:nvSpPr>
        <p:spPr>
          <a:xfrm>
            <a:off x="0" y="0"/>
            <a:ext cx="381000" cy="685800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EDAB323-A854-4200-999A-5D5A1E6C9660}"/>
              </a:ext>
            </a:extLst>
          </p:cNvPr>
          <p:cNvSpPr>
            <a:spLocks noGrp="1"/>
          </p:cNvSpPr>
          <p:nvPr>
            <p:ph type="sldNum" sz="quarter" idx="12"/>
          </p:nvPr>
        </p:nvSpPr>
        <p:spPr>
          <a:xfrm>
            <a:off x="-38100" y="6280150"/>
            <a:ext cx="400050" cy="365125"/>
          </a:xfrm>
          <a:prstGeom prst="rect">
            <a:avLst/>
          </a:prstGeom>
        </p:spPr>
        <p:txBody>
          <a:bodyPr/>
          <a:lstStyle>
            <a:lvl1pPr>
              <a:defRPr sz="1000" b="1">
                <a:solidFill>
                  <a:schemeClr val="bg1"/>
                </a:solidFill>
                <a:latin typeface="Franklin Gothic Book" panose="020B0503020102020204" pitchFamily="34" charset="0"/>
              </a:defRPr>
            </a:lvl1pPr>
          </a:lstStyle>
          <a:p>
            <a:fld id="{A9F5C46B-5FDB-458C-8C63-894C069E6F63}" type="slidenum">
              <a:rPr lang="en-US" smtClean="0"/>
              <a:t>‹#›</a:t>
            </a:fld>
            <a:endParaRPr lang="en-US"/>
          </a:p>
        </p:txBody>
      </p:sp>
      <p:pic>
        <p:nvPicPr>
          <p:cNvPr id="8" name="Picture 7">
            <a:extLst>
              <a:ext uri="{FF2B5EF4-FFF2-40B4-BE49-F238E27FC236}">
                <a16:creationId xmlns:a16="http://schemas.microsoft.com/office/drawing/2014/main" id="{492C16EE-3435-42CB-AA60-33A17CB6D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19" y="5688012"/>
            <a:ext cx="620856" cy="1033463"/>
          </a:xfrm>
          <a:prstGeom prst="rect">
            <a:avLst/>
          </a:prstGeom>
        </p:spPr>
      </p:pic>
    </p:spTree>
    <p:extLst>
      <p:ext uri="{BB962C8B-B14F-4D97-AF65-F5344CB8AC3E}">
        <p14:creationId xmlns:p14="http://schemas.microsoft.com/office/powerpoint/2010/main" val="99226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A3BB-96F6-41D6-A81E-DF0D220E650B}"/>
              </a:ext>
            </a:extLst>
          </p:cNvPr>
          <p:cNvSpPr>
            <a:spLocks noGrp="1"/>
          </p:cNvSpPr>
          <p:nvPr>
            <p:ph type="title"/>
          </p:nvPr>
        </p:nvSpPr>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94DD8A-7D9B-4199-A3E6-1E3C378BCD4D}"/>
              </a:ext>
            </a:extLst>
          </p:cNvPr>
          <p:cNvSpPr>
            <a:spLocks noGrp="1"/>
          </p:cNvSpPr>
          <p:nvPr>
            <p:ph sz="half" idx="1"/>
          </p:nvPr>
        </p:nvSpPr>
        <p:spPr>
          <a:xfrm>
            <a:off x="838200" y="1825625"/>
            <a:ext cx="5181600" cy="4351338"/>
          </a:xfrm>
        </p:spPr>
        <p:txBody>
          <a:bodyPr/>
          <a:lstStyle>
            <a:lvl1pPr marL="342900" indent="-342900">
              <a:defRPr>
                <a:latin typeface="Franklin Gothic Book" panose="020B0503020102020204" pitchFamily="34" charset="0"/>
              </a:defRPr>
            </a:lvl1pPr>
            <a:lvl2pPr marL="800100" indent="-342900">
              <a:buSzPct val="75000"/>
              <a:buFont typeface="Courier New" panose="02070309020205020404" pitchFamily="49" charset="0"/>
              <a:buChar char="o"/>
              <a:defRPr>
                <a:latin typeface="Franklin Gothic Book" panose="020B0503020102020204" pitchFamily="34" charset="0"/>
              </a:defRPr>
            </a:lvl2pPr>
            <a:lvl3pPr marL="1257300" indent="-342900">
              <a:buFont typeface="Wingdings" panose="05000000000000000000" pitchFamily="2" charset="2"/>
              <a:buChar cha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B0200D-DD58-49A1-A0E4-DB3C0CD03227}"/>
              </a:ext>
            </a:extLst>
          </p:cNvPr>
          <p:cNvSpPr>
            <a:spLocks noGrp="1"/>
          </p:cNvSpPr>
          <p:nvPr>
            <p:ph sz="half" idx="2"/>
          </p:nvPr>
        </p:nvSpPr>
        <p:spPr>
          <a:xfrm>
            <a:off x="6172200" y="1825625"/>
            <a:ext cx="5181600" cy="4351338"/>
          </a:xfrm>
        </p:spPr>
        <p:txBody>
          <a:bodyPr/>
          <a:lstStyle>
            <a:lvl1pPr marL="228600" indent="-228600">
              <a:defRPr lang="en-US" sz="2800" kern="1200" dirty="0" smtClean="0">
                <a:solidFill>
                  <a:schemeClr val="tx1"/>
                </a:solidFill>
                <a:latin typeface="Franklin Gothic Book" panose="020B0503020102020204" pitchFamily="34" charset="0"/>
                <a:ea typeface="+mn-ea"/>
                <a:cs typeface="+mn-cs"/>
              </a:defRPr>
            </a:lvl1pPr>
            <a:lvl2pPr marL="685800" indent="-228600">
              <a:defRPr lang="en-US" sz="2400" kern="1200" dirty="0" smtClean="0">
                <a:solidFill>
                  <a:schemeClr val="tx1"/>
                </a:solidFill>
                <a:latin typeface="Franklin Gothic Book" panose="020B0503020102020204" pitchFamily="34" charset="0"/>
                <a:ea typeface="+mn-ea"/>
                <a:cs typeface="+mn-cs"/>
              </a:defRPr>
            </a:lvl2pPr>
            <a:lvl3pPr marL="1143000" indent="-228600">
              <a:defRPr lang="en-US" sz="2000" kern="1200" dirty="0" smtClean="0">
                <a:solidFill>
                  <a:schemeClr val="tx1"/>
                </a:solidFill>
                <a:latin typeface="Franklin Gothic Book" panose="020B0503020102020204" pitchFamily="34" charset="0"/>
                <a:ea typeface="+mn-ea"/>
                <a:cs typeface="+mn-cs"/>
              </a:defRPr>
            </a:lvl3pPr>
            <a:lvl4pPr>
              <a:defRPr>
                <a:latin typeface="Franklin Gothic Book" panose="020B0503020102020204" pitchFamily="34" charset="0"/>
              </a:defRPr>
            </a:lvl4pPr>
            <a:lvl5pPr>
              <a:defRPr>
                <a:latin typeface="Franklin Gothic Book" panose="020B05030201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en-US"/>
              <a:t>Click to edit Master text styles</a:t>
            </a:r>
          </a:p>
          <a:p>
            <a:pPr marL="342900" lvl="1" indent="-342900" algn="l" defTabSz="914400" rtl="0" eaLnBrk="1" latinLnBrk="0" hangingPunct="1">
              <a:lnSpc>
                <a:spcPct val="90000"/>
              </a:lnSpc>
              <a:spcBef>
                <a:spcPts val="1000"/>
              </a:spcBef>
              <a:buFont typeface="Arial" panose="020B0604020202020204" pitchFamily="34" charset="0"/>
              <a:buChar char="•"/>
            </a:pPr>
            <a:r>
              <a:rPr lang="en-US"/>
              <a:t>Second level</a:t>
            </a:r>
          </a:p>
          <a:p>
            <a:pPr marL="342900" lvl="2" indent="-342900" algn="l" defTabSz="914400" rtl="0" eaLnBrk="1" latinLnBrk="0" hangingPunct="1">
              <a:lnSpc>
                <a:spcPct val="90000"/>
              </a:lnSpc>
              <a:spcBef>
                <a:spcPts val="1000"/>
              </a:spcBef>
              <a:buFont typeface="Arial" panose="020B0604020202020204" pitchFamily="34" charset="0"/>
              <a:buChar char="•"/>
            </a:pPr>
            <a:r>
              <a:rPr lang="en-US"/>
              <a:t>Third level</a:t>
            </a:r>
          </a:p>
          <a:p>
            <a:pPr marL="342900" lvl="3" indent="-342900" algn="l" defTabSz="914400" rtl="0" eaLnBrk="1" latinLnBrk="0" hangingPunct="1">
              <a:lnSpc>
                <a:spcPct val="90000"/>
              </a:lnSpc>
              <a:spcBef>
                <a:spcPts val="1000"/>
              </a:spcBef>
              <a:buFont typeface="Arial" panose="020B0604020202020204" pitchFamily="34" charset="0"/>
              <a:buChar char="•"/>
            </a:pPr>
            <a:r>
              <a:rPr lang="en-US"/>
              <a:t>Fourth level</a:t>
            </a:r>
          </a:p>
          <a:p>
            <a:pPr marL="342900" lvl="4" indent="-342900" algn="l" defTabSz="914400" rtl="0" eaLnBrk="1" latinLnBrk="0" hangingPunct="1">
              <a:lnSpc>
                <a:spcPct val="90000"/>
              </a:lnSpc>
              <a:spcBef>
                <a:spcPts val="1000"/>
              </a:spcBef>
              <a:buFont typeface="Arial" panose="020B0604020202020204" pitchFamily="34" charset="0"/>
              <a:buChar char="•"/>
            </a:pPr>
            <a:r>
              <a:rPr lang="en-US"/>
              <a:t>Fifth level</a:t>
            </a:r>
            <a:endParaRPr lang="en-US" dirty="0"/>
          </a:p>
        </p:txBody>
      </p:sp>
      <p:sp>
        <p:nvSpPr>
          <p:cNvPr id="5" name="Date Placeholder 4">
            <a:extLst>
              <a:ext uri="{FF2B5EF4-FFF2-40B4-BE49-F238E27FC236}">
                <a16:creationId xmlns:a16="http://schemas.microsoft.com/office/drawing/2014/main" id="{7A65FDFF-4401-44FF-8637-642FAE3F6CB1}"/>
              </a:ext>
            </a:extLst>
          </p:cNvPr>
          <p:cNvSpPr>
            <a:spLocks noGrp="1"/>
          </p:cNvSpPr>
          <p:nvPr>
            <p:ph type="dt" sz="half" idx="10"/>
          </p:nvPr>
        </p:nvSpPr>
        <p:spPr/>
        <p:txBody>
          <a:bodyPr/>
          <a:lstStyle/>
          <a:p>
            <a:fld id="{15769E81-9ADE-47F3-9DED-5EA7A0AB6C54}" type="datetimeFigureOut">
              <a:rPr lang="en-US" smtClean="0"/>
              <a:t>5/2/2023</a:t>
            </a:fld>
            <a:endParaRPr lang="en-US"/>
          </a:p>
        </p:txBody>
      </p:sp>
      <p:sp>
        <p:nvSpPr>
          <p:cNvPr id="6" name="Footer Placeholder 5">
            <a:extLst>
              <a:ext uri="{FF2B5EF4-FFF2-40B4-BE49-F238E27FC236}">
                <a16:creationId xmlns:a16="http://schemas.microsoft.com/office/drawing/2014/main" id="{837CE58F-EAB0-4E54-8A2A-F4155DCEA903}"/>
              </a:ext>
            </a:extLst>
          </p:cNvPr>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DF781087-A96F-450D-B2F9-E049F723FC17}"/>
              </a:ext>
            </a:extLst>
          </p:cNvPr>
          <p:cNvSpPr/>
          <p:nvPr/>
        </p:nvSpPr>
        <p:spPr>
          <a:xfrm>
            <a:off x="0" y="0"/>
            <a:ext cx="381000" cy="685800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D166AE0-D269-4B79-A8C1-AD4BE89C32CC}"/>
              </a:ext>
            </a:extLst>
          </p:cNvPr>
          <p:cNvSpPr txBox="1">
            <a:spLocks/>
          </p:cNvSpPr>
          <p:nvPr/>
        </p:nvSpPr>
        <p:spPr>
          <a:xfrm>
            <a:off x="-38100" y="6280150"/>
            <a:ext cx="400050"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49B43-17F1-475A-A2A0-B6A60FF41590}" type="slidenum">
              <a:rPr lang="en-US" smtClean="0"/>
              <a:pPr/>
              <a:t>‹#›</a:t>
            </a:fld>
            <a:endParaRPr lang="en-US"/>
          </a:p>
        </p:txBody>
      </p:sp>
      <p:pic>
        <p:nvPicPr>
          <p:cNvPr id="10" name="Picture 9">
            <a:extLst>
              <a:ext uri="{FF2B5EF4-FFF2-40B4-BE49-F238E27FC236}">
                <a16:creationId xmlns:a16="http://schemas.microsoft.com/office/drawing/2014/main" id="{F8CDFFCB-4EE9-483C-9A80-26FF72670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19" y="5688012"/>
            <a:ext cx="620856" cy="1033463"/>
          </a:xfrm>
          <a:prstGeom prst="rect">
            <a:avLst/>
          </a:prstGeom>
        </p:spPr>
      </p:pic>
    </p:spTree>
    <p:extLst>
      <p:ext uri="{BB962C8B-B14F-4D97-AF65-F5344CB8AC3E}">
        <p14:creationId xmlns:p14="http://schemas.microsoft.com/office/powerpoint/2010/main" val="296394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FE69-5462-41CC-A006-CC6B71F63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9024C2-C34A-4B91-9D6C-F1FE739B5334}"/>
              </a:ext>
            </a:extLst>
          </p:cNvPr>
          <p:cNvSpPr>
            <a:spLocks noGrp="1"/>
          </p:cNvSpPr>
          <p:nvPr>
            <p:ph type="dt" sz="half" idx="10"/>
          </p:nvPr>
        </p:nvSpPr>
        <p:spPr/>
        <p:txBody>
          <a:bodyPr/>
          <a:lstStyle/>
          <a:p>
            <a:fld id="{15769E81-9ADE-47F3-9DED-5EA7A0AB6C54}" type="datetimeFigureOut">
              <a:rPr lang="en-US" smtClean="0"/>
              <a:t>5/2/2023</a:t>
            </a:fld>
            <a:endParaRPr lang="en-US"/>
          </a:p>
        </p:txBody>
      </p:sp>
      <p:sp>
        <p:nvSpPr>
          <p:cNvPr id="4" name="Footer Placeholder 3">
            <a:extLst>
              <a:ext uri="{FF2B5EF4-FFF2-40B4-BE49-F238E27FC236}">
                <a16:creationId xmlns:a16="http://schemas.microsoft.com/office/drawing/2014/main" id="{7E6F6ED5-3B2A-480E-AF53-F7886C23E0C7}"/>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D747B01F-7832-479A-B2A1-2D64CBC6BDF3}"/>
              </a:ext>
            </a:extLst>
          </p:cNvPr>
          <p:cNvSpPr/>
          <p:nvPr/>
        </p:nvSpPr>
        <p:spPr>
          <a:xfrm>
            <a:off x="0" y="0"/>
            <a:ext cx="381000" cy="685800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17D26C57-09BC-4EE8-8D82-C9F35A2CB7D6}"/>
              </a:ext>
            </a:extLst>
          </p:cNvPr>
          <p:cNvSpPr txBox="1">
            <a:spLocks/>
          </p:cNvSpPr>
          <p:nvPr/>
        </p:nvSpPr>
        <p:spPr>
          <a:xfrm>
            <a:off x="-38100" y="6280150"/>
            <a:ext cx="400050"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49B43-17F1-475A-A2A0-B6A60FF41590}" type="slidenum">
              <a:rPr lang="en-US" smtClean="0"/>
              <a:pPr/>
              <a:t>‹#›</a:t>
            </a:fld>
            <a:endParaRPr lang="en-US"/>
          </a:p>
        </p:txBody>
      </p:sp>
      <p:pic>
        <p:nvPicPr>
          <p:cNvPr id="8" name="Picture 7">
            <a:extLst>
              <a:ext uri="{FF2B5EF4-FFF2-40B4-BE49-F238E27FC236}">
                <a16:creationId xmlns:a16="http://schemas.microsoft.com/office/drawing/2014/main" id="{FC93B58F-61DC-44AE-91EC-A059DD9D3B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19" y="5688012"/>
            <a:ext cx="620856" cy="1033463"/>
          </a:xfrm>
          <a:prstGeom prst="rect">
            <a:avLst/>
          </a:prstGeom>
        </p:spPr>
      </p:pic>
    </p:spTree>
    <p:extLst>
      <p:ext uri="{BB962C8B-B14F-4D97-AF65-F5344CB8AC3E}">
        <p14:creationId xmlns:p14="http://schemas.microsoft.com/office/powerpoint/2010/main" val="2898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A89BC-F6B0-462F-BC4D-56D39DC87ADB}"/>
              </a:ext>
            </a:extLst>
          </p:cNvPr>
          <p:cNvSpPr>
            <a:spLocks noGrp="1"/>
          </p:cNvSpPr>
          <p:nvPr>
            <p:ph type="dt" sz="half" idx="10"/>
          </p:nvPr>
        </p:nvSpPr>
        <p:spPr/>
        <p:txBody>
          <a:bodyPr/>
          <a:lstStyle/>
          <a:p>
            <a:fld id="{15769E81-9ADE-47F3-9DED-5EA7A0AB6C54}" type="datetimeFigureOut">
              <a:rPr lang="en-US" smtClean="0"/>
              <a:t>5/2/2023</a:t>
            </a:fld>
            <a:endParaRPr lang="en-US"/>
          </a:p>
        </p:txBody>
      </p:sp>
      <p:sp>
        <p:nvSpPr>
          <p:cNvPr id="3" name="Footer Placeholder 2">
            <a:extLst>
              <a:ext uri="{FF2B5EF4-FFF2-40B4-BE49-F238E27FC236}">
                <a16:creationId xmlns:a16="http://schemas.microsoft.com/office/drawing/2014/main" id="{2051412D-0536-4C57-8DE3-A5D85C0F1C8D}"/>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8994DFED-D409-4120-83AE-EF10D0D8098D}"/>
              </a:ext>
            </a:extLst>
          </p:cNvPr>
          <p:cNvSpPr/>
          <p:nvPr/>
        </p:nvSpPr>
        <p:spPr>
          <a:xfrm>
            <a:off x="0" y="0"/>
            <a:ext cx="381000" cy="685800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8431C49-E45A-4AFB-AEDD-7DBDBDE1427C}"/>
              </a:ext>
            </a:extLst>
          </p:cNvPr>
          <p:cNvSpPr txBox="1">
            <a:spLocks/>
          </p:cNvSpPr>
          <p:nvPr/>
        </p:nvSpPr>
        <p:spPr>
          <a:xfrm>
            <a:off x="-38100" y="6280150"/>
            <a:ext cx="400050"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49B43-17F1-475A-A2A0-B6A60FF41590}" type="slidenum">
              <a:rPr lang="en-US" smtClean="0"/>
              <a:pPr/>
              <a:t>‹#›</a:t>
            </a:fld>
            <a:endParaRPr lang="en-US"/>
          </a:p>
        </p:txBody>
      </p:sp>
      <p:pic>
        <p:nvPicPr>
          <p:cNvPr id="7" name="Picture 6">
            <a:extLst>
              <a:ext uri="{FF2B5EF4-FFF2-40B4-BE49-F238E27FC236}">
                <a16:creationId xmlns:a16="http://schemas.microsoft.com/office/drawing/2014/main" id="{709C4461-CC41-49E1-BA7A-3CCB4D2FE6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19" y="5688012"/>
            <a:ext cx="620856" cy="1033463"/>
          </a:xfrm>
          <a:prstGeom prst="rect">
            <a:avLst/>
          </a:prstGeom>
        </p:spPr>
      </p:pic>
    </p:spTree>
    <p:extLst>
      <p:ext uri="{BB962C8B-B14F-4D97-AF65-F5344CB8AC3E}">
        <p14:creationId xmlns:p14="http://schemas.microsoft.com/office/powerpoint/2010/main" val="3020074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8F905-1509-4454-8313-96BE0C7F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BE6111-67DF-4353-B08D-4F4C88ECF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826119-B6B5-4CF2-9BE4-787A9B99E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69E81-9ADE-47F3-9DED-5EA7A0AB6C54}" type="datetimeFigureOut">
              <a:rPr lang="en-US" smtClean="0"/>
              <a:t>5/2/2023</a:t>
            </a:fld>
            <a:endParaRPr lang="en-US"/>
          </a:p>
        </p:txBody>
      </p:sp>
      <p:sp>
        <p:nvSpPr>
          <p:cNvPr id="5" name="Footer Placeholder 4">
            <a:extLst>
              <a:ext uri="{FF2B5EF4-FFF2-40B4-BE49-F238E27FC236}">
                <a16:creationId xmlns:a16="http://schemas.microsoft.com/office/drawing/2014/main" id="{2961D183-FD79-4555-AC01-33CA265C3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C485F7F5-2F59-42A9-B4F1-989B0CB89A36}"/>
              </a:ext>
            </a:extLst>
          </p:cNvPr>
          <p:cNvSpPr txBox="1">
            <a:spLocks/>
          </p:cNvSpPr>
          <p:nvPr/>
        </p:nvSpPr>
        <p:spPr>
          <a:xfrm>
            <a:off x="-38100" y="6280150"/>
            <a:ext cx="400050" cy="365125"/>
          </a:xfrm>
          <a:prstGeom prst="rect">
            <a:avLst/>
          </a:prstGeom>
        </p:spPr>
        <p:txBody>
          <a:bodyPr/>
          <a:lstStyle>
            <a:defPPr>
              <a:defRPr lang="en-US"/>
            </a:defPPr>
            <a:lvl1pPr marL="0" algn="l" defTabSz="914400" rtl="0" eaLnBrk="1" latinLnBrk="0" hangingPunct="1">
              <a:defRPr sz="1000" b="1"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49B43-17F1-475A-A2A0-B6A60FF41590}" type="slidenum">
              <a:rPr lang="en-US" smtClean="0"/>
              <a:pPr/>
              <a:t>‹#›</a:t>
            </a:fld>
            <a:endParaRPr lang="en-US"/>
          </a:p>
        </p:txBody>
      </p:sp>
    </p:spTree>
    <p:extLst>
      <p:ext uri="{BB962C8B-B14F-4D97-AF65-F5344CB8AC3E}">
        <p14:creationId xmlns:p14="http://schemas.microsoft.com/office/powerpoint/2010/main" val="3679642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800100" indent="-3429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Franklin Gothic Book" panose="020B05030201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ciencestockphotos.com/free/optics/slides/subtractive_primary_filter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deviantart.com/balsavor/art/Red-Alert-animation-10534198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sciencestockphotos.com/free/optics/slides/subtractive_primary_filte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881445-7AAA-4AE5-A3EF-61672BD84B6F}"/>
              </a:ext>
            </a:extLst>
          </p:cNvPr>
          <p:cNvSpPr/>
          <p:nvPr/>
        </p:nvSpPr>
        <p:spPr>
          <a:xfrm>
            <a:off x="11026588" y="5378824"/>
            <a:ext cx="1165392" cy="147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B949FD7-8A7C-44DA-B0DC-127D3C039C43}"/>
              </a:ext>
            </a:extLst>
          </p:cNvPr>
          <p:cNvPicPr>
            <a:picLocks noChangeAspect="1"/>
          </p:cNvPicPr>
          <p:nvPr/>
        </p:nvPicPr>
        <p:blipFill rotWithShape="1">
          <a:blip r:embed="rId3" cstate="print">
            <a:alphaModFix amt="73000"/>
            <a:extLst>
              <a:ext uri="{28A0092B-C50C-407E-A947-70E740481C1C}">
                <a14:useLocalDpi xmlns:a14="http://schemas.microsoft.com/office/drawing/2010/main"/>
              </a:ext>
            </a:extLst>
          </a:blip>
          <a:srcRect/>
          <a:stretch/>
        </p:blipFill>
        <p:spPr>
          <a:xfrm>
            <a:off x="419100" y="0"/>
            <a:ext cx="11772900" cy="6857990"/>
          </a:xfrm>
          <a:prstGeom prst="rect">
            <a:avLst/>
          </a:prstGeom>
          <a:noFill/>
        </p:spPr>
      </p:pic>
      <p:sp>
        <p:nvSpPr>
          <p:cNvPr id="3" name="Title 1">
            <a:extLst>
              <a:ext uri="{FF2B5EF4-FFF2-40B4-BE49-F238E27FC236}">
                <a16:creationId xmlns:a16="http://schemas.microsoft.com/office/drawing/2014/main" id="{CE4EB6B2-6BCA-43CB-8174-F6424CA9116A}"/>
              </a:ext>
            </a:extLst>
          </p:cNvPr>
          <p:cNvSpPr txBox="1">
            <a:spLocks/>
          </p:cNvSpPr>
          <p:nvPr/>
        </p:nvSpPr>
        <p:spPr>
          <a:xfrm>
            <a:off x="704850" y="0"/>
            <a:ext cx="11323967" cy="2387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400" dirty="0">
                <a:solidFill>
                  <a:prstClr val="black"/>
                </a:solidFill>
              </a:rPr>
              <a:t>“Fair Market Value” and “Commercially Reasonable” Understanding and Applying these Critical Terms</a:t>
            </a:r>
            <a:endParaRPr kumimoji="0" lang="en-US" sz="5400" b="0"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p:txBody>
      </p:sp>
      <p:sp>
        <p:nvSpPr>
          <p:cNvPr id="5" name="Rectangle 4">
            <a:extLst>
              <a:ext uri="{FF2B5EF4-FFF2-40B4-BE49-F238E27FC236}">
                <a16:creationId xmlns:a16="http://schemas.microsoft.com/office/drawing/2014/main" id="{41D0FC03-D659-42D4-9C79-3BD6F68B5E77}"/>
              </a:ext>
            </a:extLst>
          </p:cNvPr>
          <p:cNvSpPr/>
          <p:nvPr/>
        </p:nvSpPr>
        <p:spPr>
          <a:xfrm>
            <a:off x="0" y="0"/>
            <a:ext cx="419100" cy="685799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shape&#10;&#10;Description automatically generated">
            <a:extLst>
              <a:ext uri="{FF2B5EF4-FFF2-40B4-BE49-F238E27FC236}">
                <a16:creationId xmlns:a16="http://schemas.microsoft.com/office/drawing/2014/main" id="{A95C72BF-315A-44EF-8FE3-D1897C3BF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5338190"/>
            <a:ext cx="2628900" cy="1167536"/>
          </a:xfrm>
          <a:prstGeom prst="rect">
            <a:avLst/>
          </a:prstGeom>
        </p:spPr>
      </p:pic>
    </p:spTree>
    <p:extLst>
      <p:ext uri="{BB962C8B-B14F-4D97-AF65-F5344CB8AC3E}">
        <p14:creationId xmlns:p14="http://schemas.microsoft.com/office/powerpoint/2010/main" val="110420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949FD7-8A7C-44DA-B0DC-127D3C039C43}"/>
              </a:ext>
            </a:extLst>
          </p:cNvPr>
          <p:cNvPicPr>
            <a:picLocks noChangeAspect="1"/>
          </p:cNvPicPr>
          <p:nvPr/>
        </p:nvPicPr>
        <p:blipFill rotWithShape="1">
          <a:blip r:embed="rId3" cstate="print">
            <a:alphaModFix amt="73000"/>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3" name="Title 1">
            <a:extLst>
              <a:ext uri="{FF2B5EF4-FFF2-40B4-BE49-F238E27FC236}">
                <a16:creationId xmlns:a16="http://schemas.microsoft.com/office/drawing/2014/main" id="{CE4EB6B2-6BCA-43CB-8174-F6424CA9116A}"/>
              </a:ext>
            </a:extLst>
          </p:cNvPr>
          <p:cNvSpPr txBox="1">
            <a:spLocks/>
          </p:cNvSpPr>
          <p:nvPr/>
        </p:nvSpPr>
        <p:spPr>
          <a:xfrm>
            <a:off x="704850" y="0"/>
            <a:ext cx="11323967"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400" dirty="0">
                <a:solidFill>
                  <a:prstClr val="black"/>
                </a:solidFill>
              </a:rPr>
              <a:t>Overview of the Antikickback Statute</a:t>
            </a:r>
            <a:endParaRPr kumimoji="0" lang="en-US" sz="5400" b="0"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p:txBody>
      </p:sp>
      <p:sp>
        <p:nvSpPr>
          <p:cNvPr id="5" name="Rectangle 4">
            <a:extLst>
              <a:ext uri="{FF2B5EF4-FFF2-40B4-BE49-F238E27FC236}">
                <a16:creationId xmlns:a16="http://schemas.microsoft.com/office/drawing/2014/main" id="{41D0FC03-D659-42D4-9C79-3BD6F68B5E77}"/>
              </a:ext>
            </a:extLst>
          </p:cNvPr>
          <p:cNvSpPr/>
          <p:nvPr/>
        </p:nvSpPr>
        <p:spPr>
          <a:xfrm>
            <a:off x="0" y="0"/>
            <a:ext cx="419100" cy="685799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68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5F88-D7F0-4BC4-B7D1-3563B3957C84}"/>
              </a:ext>
            </a:extLst>
          </p:cNvPr>
          <p:cNvSpPr>
            <a:spLocks noGrp="1"/>
          </p:cNvSpPr>
          <p:nvPr>
            <p:ph type="title"/>
          </p:nvPr>
        </p:nvSpPr>
        <p:spPr/>
        <p:txBody>
          <a:bodyPr/>
          <a:lstStyle/>
          <a:p>
            <a:r>
              <a:rPr lang="en-US" dirty="0"/>
              <a:t>Why Do We Care About the Antikickback Statute?</a:t>
            </a:r>
          </a:p>
        </p:txBody>
      </p:sp>
      <p:sp>
        <p:nvSpPr>
          <p:cNvPr id="3" name="Content Placeholder 2">
            <a:extLst>
              <a:ext uri="{FF2B5EF4-FFF2-40B4-BE49-F238E27FC236}">
                <a16:creationId xmlns:a16="http://schemas.microsoft.com/office/drawing/2014/main" id="{1C24A31C-5AE9-4966-8956-A291A2E3FAE0}"/>
              </a:ext>
            </a:extLst>
          </p:cNvPr>
          <p:cNvSpPr>
            <a:spLocks noGrp="1"/>
          </p:cNvSpPr>
          <p:nvPr>
            <p:ph idx="1"/>
          </p:nvPr>
        </p:nvSpPr>
        <p:spPr/>
        <p:txBody>
          <a:bodyPr>
            <a:normAutofit fontScale="85000" lnSpcReduction="20000"/>
          </a:bodyPr>
          <a:lstStyle/>
          <a:p>
            <a:pPr lvl="1" algn="just">
              <a:lnSpc>
                <a:spcPct val="100000"/>
              </a:lnSpc>
              <a:spcBef>
                <a:spcPts val="1200"/>
              </a:spcBef>
            </a:pPr>
            <a:r>
              <a:rPr lang="en-US" dirty="0"/>
              <a:t>Prohibits the payment of “remuneration” in exchange for the receiving of referrals of government healthcare business </a:t>
            </a:r>
            <a:r>
              <a:rPr lang="en-US" u="sng" dirty="0"/>
              <a:t>and</a:t>
            </a:r>
            <a:r>
              <a:rPr lang="en-US" dirty="0"/>
              <a:t> it prohibits the solicitation of payment of “remuneration” in exchange for the making of referral of government healthcare business</a:t>
            </a:r>
          </a:p>
          <a:p>
            <a:pPr lvl="1" algn="just">
              <a:lnSpc>
                <a:spcPct val="100000"/>
              </a:lnSpc>
              <a:spcBef>
                <a:spcPts val="1200"/>
              </a:spcBef>
            </a:pPr>
            <a:r>
              <a:rPr lang="en-US" dirty="0"/>
              <a:t>Covers much broader conduct than Stark (not limited to physicians and the concept of “referrals” is much broader)</a:t>
            </a:r>
          </a:p>
          <a:p>
            <a:pPr lvl="1" algn="just">
              <a:lnSpc>
                <a:spcPct val="100000"/>
              </a:lnSpc>
              <a:spcBef>
                <a:spcPts val="1200"/>
              </a:spcBef>
            </a:pPr>
            <a:r>
              <a:rPr lang="en-US" dirty="0"/>
              <a:t>Not strict liability but intent-based (because its </a:t>
            </a:r>
            <a:r>
              <a:rPr lang="en-US" b="1" u="sng" dirty="0"/>
              <a:t>criminal</a:t>
            </a:r>
            <a:r>
              <a:rPr lang="en-US" dirty="0"/>
              <a:t>)</a:t>
            </a:r>
          </a:p>
          <a:p>
            <a:pPr lvl="1" algn="just">
              <a:lnSpc>
                <a:spcPct val="100000"/>
              </a:lnSpc>
              <a:spcBef>
                <a:spcPts val="1200"/>
              </a:spcBef>
            </a:pPr>
            <a:r>
              <a:rPr lang="en-US" dirty="0"/>
              <a:t>Huge consequences:</a:t>
            </a:r>
          </a:p>
          <a:p>
            <a:pPr lvl="2" algn="just">
              <a:lnSpc>
                <a:spcPct val="100000"/>
              </a:lnSpc>
              <a:spcBef>
                <a:spcPts val="1200"/>
              </a:spcBef>
            </a:pPr>
            <a:r>
              <a:rPr lang="en-US" dirty="0"/>
              <a:t>Up to 5 years in prison and a fine up o $25,000</a:t>
            </a:r>
          </a:p>
          <a:p>
            <a:pPr lvl="2" algn="just">
              <a:lnSpc>
                <a:spcPct val="100000"/>
              </a:lnSpc>
              <a:spcBef>
                <a:spcPts val="1200"/>
              </a:spcBef>
            </a:pPr>
            <a:r>
              <a:rPr lang="en-US" dirty="0"/>
              <a:t>Potential liability for Civil Monetary Penalties (up to $15,000 for each prohibited referral);</a:t>
            </a:r>
          </a:p>
          <a:p>
            <a:pPr lvl="2" algn="just">
              <a:lnSpc>
                <a:spcPct val="100000"/>
              </a:lnSpc>
              <a:spcBef>
                <a:spcPts val="1200"/>
              </a:spcBef>
            </a:pPr>
            <a:r>
              <a:rPr lang="en-US" dirty="0"/>
              <a:t>Potential liability under the False Claims Act (up to $11,000 per false claim and treble damages); and  </a:t>
            </a:r>
          </a:p>
          <a:p>
            <a:pPr lvl="2" algn="just">
              <a:lnSpc>
                <a:spcPct val="100000"/>
              </a:lnSpc>
              <a:spcBef>
                <a:spcPts val="1200"/>
              </a:spcBef>
            </a:pPr>
            <a:r>
              <a:rPr lang="en-US" dirty="0"/>
              <a:t>Potential exclusion from Medicare/Medicaid Programs</a:t>
            </a:r>
          </a:p>
          <a:p>
            <a:pPr lvl="2" algn="just">
              <a:lnSpc>
                <a:spcPct val="100000"/>
              </a:lnSpc>
              <a:spcBef>
                <a:spcPts val="1200"/>
              </a:spcBef>
            </a:pPr>
            <a:endParaRPr lang="en-US" dirty="0"/>
          </a:p>
          <a:p>
            <a:pPr lvl="2" algn="just">
              <a:lnSpc>
                <a:spcPct val="100000"/>
              </a:lnSpc>
              <a:spcBef>
                <a:spcPts val="1200"/>
              </a:spcBef>
            </a:pPr>
            <a:endParaRPr lang="en-US" dirty="0"/>
          </a:p>
          <a:p>
            <a:pPr lvl="2" algn="just">
              <a:lnSpc>
                <a:spcPct val="100000"/>
              </a:lnSpc>
              <a:spcBef>
                <a:spcPts val="1200"/>
              </a:spcBef>
            </a:pPr>
            <a:endParaRPr lang="en-US" dirty="0"/>
          </a:p>
          <a:p>
            <a:pPr lvl="2" algn="just">
              <a:lnSpc>
                <a:spcPct val="100000"/>
              </a:lnSpc>
              <a:spcBef>
                <a:spcPts val="1200"/>
              </a:spcBef>
            </a:pPr>
            <a:endParaRPr lang="en-US" dirty="0"/>
          </a:p>
        </p:txBody>
      </p:sp>
    </p:spTree>
    <p:extLst>
      <p:ext uri="{BB962C8B-B14F-4D97-AF65-F5344CB8AC3E}">
        <p14:creationId xmlns:p14="http://schemas.microsoft.com/office/powerpoint/2010/main" val="266926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638E-52ED-2FA4-2615-CC24277CB99B}"/>
              </a:ext>
            </a:extLst>
          </p:cNvPr>
          <p:cNvSpPr>
            <a:spLocks noGrp="1"/>
          </p:cNvSpPr>
          <p:nvPr>
            <p:ph type="title"/>
          </p:nvPr>
        </p:nvSpPr>
        <p:spPr/>
        <p:txBody>
          <a:bodyPr/>
          <a:lstStyle/>
          <a:p>
            <a:r>
              <a:rPr lang="en-US" dirty="0"/>
              <a:t>Common Theme Among Many of the Compensation Safe Harbors?</a:t>
            </a:r>
          </a:p>
        </p:txBody>
      </p:sp>
      <p:sp>
        <p:nvSpPr>
          <p:cNvPr id="4" name="Content Placeholder 2">
            <a:extLst>
              <a:ext uri="{FF2B5EF4-FFF2-40B4-BE49-F238E27FC236}">
                <a16:creationId xmlns:a16="http://schemas.microsoft.com/office/drawing/2014/main" id="{CAC48E3A-B501-4904-8C12-C5B3CC5CE694}"/>
              </a:ext>
            </a:extLst>
          </p:cNvPr>
          <p:cNvSpPr>
            <a:spLocks noGrp="1"/>
          </p:cNvSpPr>
          <p:nvPr>
            <p:ph idx="1"/>
          </p:nvPr>
        </p:nvSpPr>
        <p:spPr>
          <a:xfrm>
            <a:off x="838200" y="1825625"/>
            <a:ext cx="10515600" cy="4241800"/>
          </a:xfrm>
        </p:spPr>
        <p:txBody>
          <a:bodyPr>
            <a:normAutofit/>
          </a:bodyPr>
          <a:lstStyle/>
          <a:p>
            <a:pPr lvl="0"/>
            <a:r>
              <a:rPr lang="en-US" sz="3200" dirty="0">
                <a:solidFill>
                  <a:prstClr val="black"/>
                </a:solidFill>
              </a:rPr>
              <a:t>Compensation must be “fair market value” without “taking into account” the volume or value of referrals or other business generated</a:t>
            </a:r>
          </a:p>
          <a:p>
            <a:pPr lvl="0"/>
            <a:r>
              <a:rPr lang="en-US" sz="3200" dirty="0">
                <a:solidFill>
                  <a:prstClr val="black"/>
                </a:solidFill>
              </a:rPr>
              <a:t>The arrangement must be “commercially reasonable”</a:t>
            </a:r>
          </a:p>
        </p:txBody>
      </p:sp>
      <p:pic>
        <p:nvPicPr>
          <p:cNvPr id="5" name="Picture 4">
            <a:extLst>
              <a:ext uri="{FF2B5EF4-FFF2-40B4-BE49-F238E27FC236}">
                <a16:creationId xmlns:a16="http://schemas.microsoft.com/office/drawing/2014/main" id="{8B777694-6EBA-46A7-97A4-5D72FEC672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47494" y="3726619"/>
            <a:ext cx="4157104" cy="2766256"/>
          </a:xfrm>
          <a:prstGeom prst="rect">
            <a:avLst/>
          </a:prstGeom>
        </p:spPr>
      </p:pic>
    </p:spTree>
    <p:extLst>
      <p:ext uri="{BB962C8B-B14F-4D97-AF65-F5344CB8AC3E}">
        <p14:creationId xmlns:p14="http://schemas.microsoft.com/office/powerpoint/2010/main" val="329557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053B-EEFF-A4F9-3962-A12CA53C9F35}"/>
              </a:ext>
            </a:extLst>
          </p:cNvPr>
          <p:cNvSpPr>
            <a:spLocks noGrp="1"/>
          </p:cNvSpPr>
          <p:nvPr>
            <p:ph type="title"/>
          </p:nvPr>
        </p:nvSpPr>
        <p:spPr/>
        <p:txBody>
          <a:bodyPr/>
          <a:lstStyle/>
          <a:p>
            <a:r>
              <a:rPr lang="en-US" dirty="0"/>
              <a:t>What is “Fair Market Value”</a:t>
            </a:r>
          </a:p>
        </p:txBody>
      </p:sp>
      <p:sp>
        <p:nvSpPr>
          <p:cNvPr id="3" name="Content Placeholder 2">
            <a:extLst>
              <a:ext uri="{FF2B5EF4-FFF2-40B4-BE49-F238E27FC236}">
                <a16:creationId xmlns:a16="http://schemas.microsoft.com/office/drawing/2014/main" id="{FC673B25-2F85-21A5-6FF7-D76304353D48}"/>
              </a:ext>
            </a:extLst>
          </p:cNvPr>
          <p:cNvSpPr>
            <a:spLocks noGrp="1"/>
          </p:cNvSpPr>
          <p:nvPr>
            <p:ph idx="1"/>
          </p:nvPr>
        </p:nvSpPr>
        <p:spPr/>
        <p:txBody>
          <a:bodyPr>
            <a:normAutofit lnSpcReduction="10000"/>
          </a:bodyPr>
          <a:lstStyle/>
          <a:p>
            <a:pPr algn="just">
              <a:spcBef>
                <a:spcPts val="0"/>
              </a:spcBef>
            </a:pPr>
            <a:r>
              <a:rPr lang="en-US" sz="2000" dirty="0">
                <a:solidFill>
                  <a:srgbClr val="000000"/>
                </a:solidFill>
                <a:effectLst/>
                <a:latin typeface="Times New Roman" panose="02020603050405020304" pitchFamily="18" charset="0"/>
                <a:ea typeface="Times New Roman" panose="02020603050405020304" pitchFamily="18" charset="0"/>
              </a:rPr>
              <a:t>Under Stark, “Fair Market Value” means:  “the value in an </a:t>
            </a:r>
            <a:r>
              <a:rPr lang="en-US" sz="2000" b="1" i="1" dirty="0">
                <a:solidFill>
                  <a:srgbClr val="000000"/>
                </a:solidFill>
                <a:effectLst/>
                <a:latin typeface="Times New Roman" panose="02020603050405020304" pitchFamily="18" charset="0"/>
                <a:ea typeface="Times New Roman" panose="02020603050405020304" pitchFamily="18" charset="0"/>
              </a:rPr>
              <a:t>arms-length</a:t>
            </a:r>
            <a:r>
              <a:rPr lang="en-US" sz="2000" dirty="0">
                <a:solidFill>
                  <a:srgbClr val="000000"/>
                </a:solidFill>
                <a:effectLst/>
                <a:latin typeface="Times New Roman" panose="02020603050405020304" pitchFamily="18" charset="0"/>
                <a:ea typeface="Times New Roman" panose="02020603050405020304" pitchFamily="18" charset="0"/>
              </a:rPr>
              <a:t> transaction, consistent with </a:t>
            </a:r>
            <a:r>
              <a:rPr lang="en-US" sz="2000" b="1" i="1" dirty="0">
                <a:solidFill>
                  <a:srgbClr val="000000"/>
                </a:solidFill>
                <a:effectLst/>
                <a:latin typeface="Times New Roman" panose="02020603050405020304" pitchFamily="18" charset="0"/>
                <a:ea typeface="Times New Roman" panose="02020603050405020304" pitchFamily="18" charset="0"/>
              </a:rPr>
              <a:t>general market value</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of the </a:t>
            </a:r>
            <a:r>
              <a:rPr lang="en-US" sz="2000" dirty="0">
                <a:solidFill>
                  <a:srgbClr val="000000"/>
                </a:solidFill>
                <a:latin typeface="Times New Roman" panose="02020603050405020304" pitchFamily="18" charset="0"/>
                <a:ea typeface="Times New Roman" panose="02020603050405020304" pitchFamily="18" charset="0"/>
              </a:rPr>
              <a:t>subject transaction.”</a:t>
            </a:r>
          </a:p>
          <a:p>
            <a:pPr lvl="1" algn="just">
              <a:spcBef>
                <a:spcPts val="0"/>
              </a:spcBef>
            </a:pPr>
            <a:r>
              <a:rPr lang="en-US" sz="2000" dirty="0">
                <a:solidFill>
                  <a:srgbClr val="000000"/>
                </a:solidFill>
                <a:latin typeface="Times New Roman" panose="02020603050405020304" pitchFamily="18" charset="0"/>
                <a:ea typeface="Times New Roman" panose="02020603050405020304" pitchFamily="18" charset="0"/>
              </a:rPr>
              <a:t>Specific additional definitions for leases of equipment and office space</a:t>
            </a:r>
          </a:p>
          <a:p>
            <a:pPr marL="457200" lvl="1" indent="0" algn="just">
              <a:spcBef>
                <a:spcPts val="0"/>
              </a:spcBef>
              <a:buNone/>
            </a:pP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pPr>
            <a:r>
              <a:rPr lang="en-US" sz="2400" dirty="0">
                <a:solidFill>
                  <a:srgbClr val="000000"/>
                </a:solidFill>
                <a:latin typeface="Times New Roman" panose="02020603050405020304" pitchFamily="18" charset="0"/>
                <a:ea typeface="Times New Roman" panose="02020603050405020304" pitchFamily="18" charset="0"/>
              </a:rPr>
              <a:t>Under Stark “General Market Value” depends on the subject of the transaction (assets, compensation for services, leases of space/equipment), but the general themes for assets and compensation for services are:</a:t>
            </a:r>
          </a:p>
          <a:p>
            <a:pPr lvl="1" algn="just">
              <a:spcBef>
                <a:spcPts val="0"/>
              </a:spcBef>
            </a:pPr>
            <a:r>
              <a:rPr lang="en-US" sz="2000" dirty="0">
                <a:solidFill>
                  <a:srgbClr val="000000"/>
                </a:solidFill>
                <a:latin typeface="Times New Roman" panose="02020603050405020304" pitchFamily="18" charset="0"/>
                <a:ea typeface="Times New Roman" panose="02020603050405020304" pitchFamily="18" charset="0"/>
              </a:rPr>
              <a:t>The existence of </a:t>
            </a:r>
            <a:r>
              <a:rPr lang="en-US" sz="2000" b="1" i="1" dirty="0">
                <a:solidFill>
                  <a:srgbClr val="000000"/>
                </a:solidFill>
                <a:latin typeface="Times New Roman" panose="02020603050405020304" pitchFamily="18" charset="0"/>
                <a:ea typeface="Times New Roman" panose="02020603050405020304" pitchFamily="18" charset="0"/>
              </a:rPr>
              <a:t>bona fide bargaining</a:t>
            </a:r>
            <a:endParaRPr lang="en-US" sz="2000" i="1" dirty="0">
              <a:solidFill>
                <a:srgbClr val="000000"/>
              </a:solidFill>
              <a:latin typeface="Times New Roman" panose="02020603050405020304" pitchFamily="18" charset="0"/>
              <a:ea typeface="Times New Roman" panose="02020603050405020304" pitchFamily="18" charset="0"/>
            </a:endParaRPr>
          </a:p>
          <a:p>
            <a:pPr lvl="1" algn="just">
              <a:spcBef>
                <a:spcPts val="0"/>
              </a:spcBef>
            </a:pPr>
            <a:r>
              <a:rPr lang="en-US" sz="2000" dirty="0">
                <a:solidFill>
                  <a:srgbClr val="000000"/>
                </a:solidFill>
                <a:latin typeface="Times New Roman" panose="02020603050405020304" pitchFamily="18" charset="0"/>
                <a:ea typeface="Times New Roman" panose="02020603050405020304" pitchFamily="18" charset="0"/>
              </a:rPr>
              <a:t>Parties that are </a:t>
            </a:r>
            <a:r>
              <a:rPr lang="en-US" sz="2000" b="1" i="1" dirty="0">
                <a:solidFill>
                  <a:srgbClr val="000000"/>
                </a:solidFill>
                <a:latin typeface="Times New Roman" panose="02020603050405020304" pitchFamily="18" charset="0"/>
                <a:ea typeface="Times New Roman" panose="02020603050405020304" pitchFamily="18" charset="0"/>
              </a:rPr>
              <a:t>well-informed</a:t>
            </a:r>
            <a:endParaRPr lang="en-US" sz="2000" dirty="0">
              <a:solidFill>
                <a:srgbClr val="000000"/>
              </a:solidFill>
              <a:latin typeface="Times New Roman" panose="02020603050405020304" pitchFamily="18" charset="0"/>
              <a:ea typeface="Times New Roman" panose="02020603050405020304" pitchFamily="18" charset="0"/>
            </a:endParaRPr>
          </a:p>
          <a:p>
            <a:pPr lvl="1" algn="just">
              <a:spcBef>
                <a:spcPts val="0"/>
              </a:spcBef>
            </a:pPr>
            <a:r>
              <a:rPr lang="en-US" sz="2000" dirty="0">
                <a:solidFill>
                  <a:srgbClr val="000000"/>
                </a:solidFill>
                <a:latin typeface="Times New Roman" panose="02020603050405020304" pitchFamily="18" charset="0"/>
                <a:ea typeface="Times New Roman" panose="02020603050405020304" pitchFamily="18" charset="0"/>
              </a:rPr>
              <a:t>Parties that are not </a:t>
            </a:r>
            <a:r>
              <a:rPr lang="en-US" sz="2000" b="1" i="1" dirty="0">
                <a:solidFill>
                  <a:srgbClr val="000000"/>
                </a:solidFill>
                <a:latin typeface="Times New Roman" panose="02020603050405020304" pitchFamily="18" charset="0"/>
                <a:ea typeface="Times New Roman" panose="02020603050405020304" pitchFamily="18" charset="0"/>
              </a:rPr>
              <a:t>otherwise in a position to generate business</a:t>
            </a:r>
            <a:r>
              <a:rPr lang="en-US" sz="2000" dirty="0">
                <a:solidFill>
                  <a:srgbClr val="000000"/>
                </a:solidFill>
                <a:latin typeface="Times New Roman" panose="02020603050405020304" pitchFamily="18" charset="0"/>
                <a:ea typeface="Times New Roman" panose="02020603050405020304" pitchFamily="18" charset="0"/>
              </a:rPr>
              <a:t> between themselves– i.e. the transaction should be viewed in complete isolation and the data used should be </a:t>
            </a:r>
            <a:r>
              <a:rPr lang="en-US" sz="2000">
                <a:solidFill>
                  <a:srgbClr val="000000"/>
                </a:solidFill>
                <a:latin typeface="Times New Roman" panose="02020603050405020304" pitchFamily="18" charset="0"/>
                <a:ea typeface="Times New Roman" panose="02020603050405020304" pitchFamily="18" charset="0"/>
              </a:rPr>
              <a:t>carefully scrutini</a:t>
            </a:r>
            <a:endParaRPr lang="en-US" sz="2000" dirty="0">
              <a:solidFill>
                <a:srgbClr val="000000"/>
              </a:solidFill>
              <a:latin typeface="Times New Roman" panose="02020603050405020304" pitchFamily="18" charset="0"/>
              <a:ea typeface="Times New Roman" panose="02020603050405020304" pitchFamily="18" charset="0"/>
            </a:endParaRPr>
          </a:p>
          <a:p>
            <a:pPr lvl="1" algn="just">
              <a:spcBef>
                <a:spcPts val="0"/>
              </a:spcBef>
            </a:pP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pPr>
            <a:r>
              <a:rPr lang="en-US" sz="2400" dirty="0">
                <a:solidFill>
                  <a:srgbClr val="000000"/>
                </a:solidFill>
                <a:latin typeface="Times New Roman" panose="02020603050405020304" pitchFamily="18" charset="0"/>
                <a:ea typeface="Times New Roman" panose="02020603050405020304" pitchFamily="18" charset="0"/>
              </a:rPr>
              <a:t>The </a:t>
            </a:r>
            <a:r>
              <a:rPr lang="en-US" sz="2400" dirty="0" err="1">
                <a:solidFill>
                  <a:srgbClr val="000000"/>
                </a:solidFill>
                <a:latin typeface="Times New Roman" panose="02020603050405020304" pitchFamily="18" charset="0"/>
                <a:ea typeface="Times New Roman" panose="02020603050405020304" pitchFamily="18" charset="0"/>
              </a:rPr>
              <a:t>AKS</a:t>
            </a:r>
            <a:r>
              <a:rPr lang="en-US" sz="2400" dirty="0">
                <a:solidFill>
                  <a:srgbClr val="000000"/>
                </a:solidFill>
                <a:latin typeface="Times New Roman" panose="02020603050405020304" pitchFamily="18" charset="0"/>
                <a:ea typeface="Times New Roman" panose="02020603050405020304" pitchFamily="18" charset="0"/>
              </a:rPr>
              <a:t> offers no precise definition; however, failure of </a:t>
            </a:r>
            <a:r>
              <a:rPr lang="en-US" sz="2400" dirty="0" err="1">
                <a:solidFill>
                  <a:srgbClr val="000000"/>
                </a:solidFill>
                <a:latin typeface="Times New Roman" panose="02020603050405020304" pitchFamily="18" charset="0"/>
                <a:ea typeface="Times New Roman" panose="02020603050405020304" pitchFamily="18" charset="0"/>
              </a:rPr>
              <a:t>FMV</a:t>
            </a:r>
            <a:r>
              <a:rPr lang="en-US" sz="2400" dirty="0">
                <a:solidFill>
                  <a:srgbClr val="000000"/>
                </a:solidFill>
                <a:latin typeface="Times New Roman" panose="02020603050405020304" pitchFamily="18" charset="0"/>
                <a:ea typeface="Times New Roman" panose="02020603050405020304" pitchFamily="18" charset="0"/>
              </a:rPr>
              <a:t> can be evidence of bad intent</a:t>
            </a:r>
          </a:p>
          <a:p>
            <a:pPr lvl="1" algn="just">
              <a:spcBef>
                <a:spcPts val="0"/>
              </a:spcBef>
            </a:pPr>
            <a:endParaRPr lang="en-US" sz="2000" dirty="0">
              <a:solidFill>
                <a:srgbClr val="000000"/>
              </a:solidFill>
              <a:latin typeface="Times New Roman" panose="02020603050405020304" pitchFamily="18" charset="0"/>
              <a:ea typeface="Times New Roman" panose="02020603050405020304" pitchFamily="18" charset="0"/>
            </a:endParaRPr>
          </a:p>
          <a:p>
            <a:pPr marL="0" indent="0" algn="just">
              <a:spcBef>
                <a:spcPts val="0"/>
              </a:spcBef>
              <a:buNone/>
            </a:pPr>
            <a:endParaRPr lang="en-US" sz="2000" dirty="0">
              <a:solidFill>
                <a:srgbClr val="000000"/>
              </a:solidFill>
              <a:latin typeface="Times New Roman" panose="02020603050405020304" pitchFamily="18" charset="0"/>
              <a:ea typeface="Times New Roman" panose="02020603050405020304" pitchFamily="18" charset="0"/>
            </a:endParaRPr>
          </a:p>
          <a:p>
            <a:pPr marL="0" indent="0" algn="just">
              <a:spcBef>
                <a:spcPts val="0"/>
              </a:spcBef>
              <a:buNone/>
            </a:pPr>
            <a:endParaRPr lang="en-US" sz="2400" dirty="0">
              <a:solidFill>
                <a:srgbClr val="000000"/>
              </a:solidFill>
              <a:latin typeface="Times New Roman" panose="02020603050405020304" pitchFamily="18" charset="0"/>
              <a:ea typeface="Times New Roman" panose="02020603050405020304" pitchFamily="18" charset="0"/>
            </a:endParaRPr>
          </a:p>
          <a:p>
            <a:pPr algn="just">
              <a:spcBef>
                <a:spcPts val="0"/>
              </a:spcBef>
            </a:pPr>
            <a:endParaRPr lang="en-US" sz="2400" dirty="0">
              <a:solidFill>
                <a:srgbClr val="000000"/>
              </a:solidFill>
              <a:latin typeface="Times New Roman" panose="02020603050405020304" pitchFamily="18" charset="0"/>
              <a:ea typeface="Times New Roman" panose="02020603050405020304" pitchFamily="18" charset="0"/>
            </a:endParaRPr>
          </a:p>
          <a:p>
            <a:pPr algn="just">
              <a:spcBef>
                <a:spcPts val="0"/>
              </a:spcBef>
            </a:pPr>
            <a:endParaRPr lang="en-US" sz="2400" dirty="0">
              <a:solidFill>
                <a:srgbClr val="000000"/>
              </a:solidFill>
              <a:latin typeface="Times New Roman" panose="02020603050405020304" pitchFamily="18" charset="0"/>
              <a:ea typeface="Times New Roman" panose="02020603050405020304" pitchFamily="18" charset="0"/>
            </a:endParaRPr>
          </a:p>
          <a:p>
            <a:pPr algn="just">
              <a:spcBef>
                <a:spcPts val="0"/>
              </a:spcBef>
            </a:pPr>
            <a:endParaRPr lang="en-US" sz="2000" dirty="0">
              <a:solidFill>
                <a:srgbClr val="000000"/>
              </a:solidFill>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eriod"/>
            </a:pPr>
            <a:endParaRPr lang="en-US" sz="2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055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053B-EEFF-A4F9-3962-A12CA53C9F35}"/>
              </a:ext>
            </a:extLst>
          </p:cNvPr>
          <p:cNvSpPr>
            <a:spLocks noGrp="1"/>
          </p:cNvSpPr>
          <p:nvPr>
            <p:ph type="title"/>
          </p:nvPr>
        </p:nvSpPr>
        <p:spPr/>
        <p:txBody>
          <a:bodyPr/>
          <a:lstStyle/>
          <a:p>
            <a:r>
              <a:rPr lang="en-US" dirty="0"/>
              <a:t>What is “Fair Market Value” – </a:t>
            </a:r>
            <a:br>
              <a:rPr lang="en-US" dirty="0"/>
            </a:br>
            <a:r>
              <a:rPr lang="en-US" dirty="0"/>
              <a:t>Office Space Rental Definition</a:t>
            </a:r>
          </a:p>
        </p:txBody>
      </p:sp>
      <p:sp>
        <p:nvSpPr>
          <p:cNvPr id="3" name="Content Placeholder 2">
            <a:extLst>
              <a:ext uri="{FF2B5EF4-FFF2-40B4-BE49-F238E27FC236}">
                <a16:creationId xmlns:a16="http://schemas.microsoft.com/office/drawing/2014/main" id="{FC673B25-2F85-21A5-6FF7-D76304353D48}"/>
              </a:ext>
            </a:extLst>
          </p:cNvPr>
          <p:cNvSpPr>
            <a:spLocks noGrp="1"/>
          </p:cNvSpPr>
          <p:nvPr>
            <p:ph idx="1"/>
          </p:nvPr>
        </p:nvSpPr>
        <p:spPr/>
        <p:txBody>
          <a:bodyPr>
            <a:normAutofit/>
          </a:bodyPr>
          <a:lstStyle/>
          <a:p>
            <a:pPr marL="0" marR="0" lvl="0" indent="0" algn="just">
              <a:spcBef>
                <a:spcPts val="0"/>
              </a:spcBef>
              <a:spcAft>
                <a:spcPts val="0"/>
              </a:spcAft>
              <a:buNone/>
            </a:pPr>
            <a:endParaRPr lang="en-US" dirty="0">
              <a:solidFill>
                <a:srgbClr val="000000"/>
              </a:solidFill>
              <a:effectLst/>
              <a:latin typeface="Georgia" panose="02040502050405020303" pitchFamily="18" charset="0"/>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latin typeface="Georgia" panose="02040502050405020303" pitchFamily="18" charset="0"/>
                <a:ea typeface="Times New Roman" panose="02020603050405020304" pitchFamily="18" charset="0"/>
              </a:rPr>
              <a:t>“[T]he value in an arm’s-length transaction of rental property for general commercial purposes (not taking into account its intended use), without adjustment to reflec</a:t>
            </a:r>
            <a:r>
              <a:rPr lang="en-US" dirty="0">
                <a:solidFill>
                  <a:srgbClr val="000000"/>
                </a:solidFill>
                <a:latin typeface="Georgia" panose="02040502050405020303" pitchFamily="18" charset="0"/>
                <a:ea typeface="Times New Roman" panose="02020603050405020304" pitchFamily="18" charset="0"/>
              </a:rPr>
              <a:t>t the additional value the prospective lessee or lessor would attribute to the proximity or convenience to the lessor where the lessor is a potential source of patient referrals to the lessee, and consistent with the general market value of the subject transaction.”</a:t>
            </a:r>
            <a:endParaRPr lang="en-US" dirty="0">
              <a:solidFill>
                <a:srgbClr val="000000"/>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42507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053B-EEFF-A4F9-3962-A12CA53C9F35}"/>
              </a:ext>
            </a:extLst>
          </p:cNvPr>
          <p:cNvSpPr>
            <a:spLocks noGrp="1"/>
          </p:cNvSpPr>
          <p:nvPr>
            <p:ph type="title"/>
          </p:nvPr>
        </p:nvSpPr>
        <p:spPr/>
        <p:txBody>
          <a:bodyPr/>
          <a:lstStyle/>
          <a:p>
            <a:r>
              <a:rPr lang="en-US" dirty="0"/>
              <a:t>What is “Fair Market Value” – Equipment Rental Definition</a:t>
            </a:r>
          </a:p>
        </p:txBody>
      </p:sp>
      <p:sp>
        <p:nvSpPr>
          <p:cNvPr id="3" name="Content Placeholder 2">
            <a:extLst>
              <a:ext uri="{FF2B5EF4-FFF2-40B4-BE49-F238E27FC236}">
                <a16:creationId xmlns:a16="http://schemas.microsoft.com/office/drawing/2014/main" id="{FC673B25-2F85-21A5-6FF7-D76304353D48}"/>
              </a:ext>
            </a:extLst>
          </p:cNvPr>
          <p:cNvSpPr>
            <a:spLocks noGrp="1"/>
          </p:cNvSpPr>
          <p:nvPr>
            <p:ph idx="1"/>
          </p:nvPr>
        </p:nvSpPr>
        <p:spPr/>
        <p:txBody>
          <a:bodyPr>
            <a:normAutofit/>
          </a:bodyPr>
          <a:lstStyle/>
          <a:p>
            <a:pPr marL="0" marR="0" lvl="0" indent="0" algn="just">
              <a:spcBef>
                <a:spcPts val="0"/>
              </a:spcBef>
              <a:spcAft>
                <a:spcPts val="0"/>
              </a:spcAft>
              <a:buNone/>
            </a:pPr>
            <a:endParaRPr lang="en-US" dirty="0">
              <a:solidFill>
                <a:srgbClr val="000000"/>
              </a:solidFill>
              <a:effectLst/>
              <a:latin typeface="Georgia" panose="02040502050405020303" pitchFamily="18" charset="0"/>
              <a:ea typeface="Times New Roman" panose="02020603050405020304" pitchFamily="18" charset="0"/>
            </a:endParaRPr>
          </a:p>
          <a:p>
            <a:pPr marL="0" marR="0" lvl="0" indent="0" algn="just">
              <a:spcBef>
                <a:spcPts val="0"/>
              </a:spcBef>
              <a:spcAft>
                <a:spcPts val="0"/>
              </a:spcAft>
              <a:buNone/>
            </a:pPr>
            <a:endParaRPr lang="en-US" dirty="0">
              <a:solidFill>
                <a:srgbClr val="000000"/>
              </a:solidFill>
              <a:effectLst/>
              <a:latin typeface="Georgia" panose="02040502050405020303" pitchFamily="18" charset="0"/>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latin typeface="Georgia" panose="02040502050405020303" pitchFamily="18" charset="0"/>
                <a:ea typeface="Times New Roman" panose="02020603050405020304" pitchFamily="18" charset="0"/>
              </a:rPr>
              <a:t>“[T]he value in an arm’s-length transaction of rental property for general commercial purposes (not taking into account its intended use), </a:t>
            </a:r>
            <a:r>
              <a:rPr lang="en-US" dirty="0">
                <a:solidFill>
                  <a:srgbClr val="000000"/>
                </a:solidFill>
                <a:latin typeface="Georgia" panose="02040502050405020303" pitchFamily="18" charset="0"/>
                <a:ea typeface="Times New Roman" panose="02020603050405020304" pitchFamily="18" charset="0"/>
              </a:rPr>
              <a:t>consistent with the general market value of the subject transaction.”</a:t>
            </a:r>
            <a:endParaRPr lang="en-US" dirty="0">
              <a:solidFill>
                <a:srgbClr val="000000"/>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316190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053B-EEFF-A4F9-3962-A12CA53C9F35}"/>
              </a:ext>
            </a:extLst>
          </p:cNvPr>
          <p:cNvSpPr>
            <a:spLocks noGrp="1"/>
          </p:cNvSpPr>
          <p:nvPr>
            <p:ph type="title"/>
          </p:nvPr>
        </p:nvSpPr>
        <p:spPr/>
        <p:txBody>
          <a:bodyPr>
            <a:normAutofit fontScale="90000"/>
          </a:bodyPr>
          <a:lstStyle/>
          <a:p>
            <a:r>
              <a:rPr lang="en-US" dirty="0"/>
              <a:t>What is “Fair Market Value” – </a:t>
            </a:r>
            <a:br>
              <a:rPr lang="en-US" dirty="0"/>
            </a:br>
            <a:r>
              <a:rPr lang="en-US" dirty="0"/>
              <a:t>General Market Value Definition For Rental of Equipment or Office Space</a:t>
            </a:r>
          </a:p>
        </p:txBody>
      </p:sp>
      <p:sp>
        <p:nvSpPr>
          <p:cNvPr id="3" name="Content Placeholder 2">
            <a:extLst>
              <a:ext uri="{FF2B5EF4-FFF2-40B4-BE49-F238E27FC236}">
                <a16:creationId xmlns:a16="http://schemas.microsoft.com/office/drawing/2014/main" id="{FC673B25-2F85-21A5-6FF7-D76304353D48}"/>
              </a:ext>
            </a:extLst>
          </p:cNvPr>
          <p:cNvSpPr>
            <a:spLocks noGrp="1"/>
          </p:cNvSpPr>
          <p:nvPr>
            <p:ph idx="1"/>
          </p:nvPr>
        </p:nvSpPr>
        <p:spPr/>
        <p:txBody>
          <a:bodyPr>
            <a:normAutofit/>
          </a:bodyPr>
          <a:lstStyle/>
          <a:p>
            <a:pPr marL="0" marR="0" lvl="0" indent="0" algn="just">
              <a:spcBef>
                <a:spcPts val="0"/>
              </a:spcBef>
              <a:spcAft>
                <a:spcPts val="0"/>
              </a:spcAft>
              <a:buNone/>
            </a:pPr>
            <a:endParaRPr lang="en-US" dirty="0">
              <a:solidFill>
                <a:srgbClr val="000000"/>
              </a:solidFill>
              <a:effectLst/>
              <a:latin typeface="Georgia" panose="02040502050405020303" pitchFamily="18" charset="0"/>
              <a:ea typeface="Times New Roman" panose="02020603050405020304" pitchFamily="18" charset="0"/>
            </a:endParaRPr>
          </a:p>
          <a:p>
            <a:pPr marL="0" marR="0" lvl="0" indent="0" algn="just">
              <a:spcBef>
                <a:spcPts val="0"/>
              </a:spcBef>
              <a:spcAft>
                <a:spcPts val="0"/>
              </a:spcAft>
              <a:buNone/>
            </a:pPr>
            <a:endParaRPr lang="en-US" dirty="0">
              <a:solidFill>
                <a:srgbClr val="000000"/>
              </a:solidFill>
              <a:effectLst/>
              <a:latin typeface="Georgia" panose="02040502050405020303" pitchFamily="18" charset="0"/>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latin typeface="Georgia" panose="02040502050405020303" pitchFamily="18" charset="0"/>
                <a:ea typeface="Times New Roman" panose="02020603050405020304" pitchFamily="18" charset="0"/>
              </a:rPr>
              <a:t>“[T]he price that rental property would bring at the time the parties enter into the rental arrangement as a result of </a:t>
            </a:r>
            <a:r>
              <a:rPr lang="en-US" i="1" dirty="0">
                <a:solidFill>
                  <a:srgbClr val="000000"/>
                </a:solidFill>
                <a:effectLst/>
                <a:latin typeface="Georgia" panose="02040502050405020303" pitchFamily="18" charset="0"/>
                <a:ea typeface="Times New Roman" panose="02020603050405020304" pitchFamily="18" charset="0"/>
              </a:rPr>
              <a:t>bona fide </a:t>
            </a:r>
            <a:r>
              <a:rPr lang="en-US" dirty="0">
                <a:solidFill>
                  <a:srgbClr val="000000"/>
                </a:solidFill>
                <a:effectLst/>
                <a:latin typeface="Georgia" panose="02040502050405020303" pitchFamily="18" charset="0"/>
                <a:ea typeface="Times New Roman" panose="02020603050405020304" pitchFamily="18" charset="0"/>
              </a:rPr>
              <a:t>bargaining between a well-informed lessor and lessee that are not otherwise in a position to generate business for each other</a:t>
            </a:r>
            <a:r>
              <a:rPr lang="en-US" dirty="0">
                <a:solidFill>
                  <a:srgbClr val="000000"/>
                </a:solidFill>
                <a:latin typeface="Georgia" panose="02040502050405020303" pitchFamily="18" charset="0"/>
                <a:ea typeface="Times New Roman" panose="02020603050405020304" pitchFamily="18" charset="0"/>
              </a:rPr>
              <a:t>.”</a:t>
            </a:r>
            <a:endParaRPr lang="en-US" dirty="0">
              <a:solidFill>
                <a:srgbClr val="000000"/>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183804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D1A0-08EB-467D-A796-9F4399A80D3D}"/>
              </a:ext>
            </a:extLst>
          </p:cNvPr>
          <p:cNvSpPr>
            <a:spLocks noGrp="1"/>
          </p:cNvSpPr>
          <p:nvPr>
            <p:ph type="title"/>
          </p:nvPr>
        </p:nvSpPr>
        <p:spPr/>
        <p:txBody>
          <a:bodyPr/>
          <a:lstStyle/>
          <a:p>
            <a:r>
              <a:rPr lang="en-US" dirty="0"/>
              <a:t>How to Establish </a:t>
            </a:r>
            <a:r>
              <a:rPr lang="en-US" dirty="0" err="1"/>
              <a:t>FMV</a:t>
            </a:r>
            <a:r>
              <a:rPr lang="en-US" dirty="0"/>
              <a:t>	</a:t>
            </a:r>
          </a:p>
        </p:txBody>
      </p:sp>
      <p:sp>
        <p:nvSpPr>
          <p:cNvPr id="3" name="Content Placeholder 2">
            <a:extLst>
              <a:ext uri="{FF2B5EF4-FFF2-40B4-BE49-F238E27FC236}">
                <a16:creationId xmlns:a16="http://schemas.microsoft.com/office/drawing/2014/main" id="{25BF6734-61CD-4175-B5B3-4578CEF38BEB}"/>
              </a:ext>
            </a:extLst>
          </p:cNvPr>
          <p:cNvSpPr>
            <a:spLocks noGrp="1"/>
          </p:cNvSpPr>
          <p:nvPr>
            <p:ph idx="1"/>
          </p:nvPr>
        </p:nvSpPr>
        <p:spPr/>
        <p:txBody>
          <a:bodyPr/>
          <a:lstStyle/>
          <a:p>
            <a:r>
              <a:rPr lang="en-US" dirty="0"/>
              <a:t>Facts and circumstances</a:t>
            </a:r>
          </a:p>
          <a:p>
            <a:r>
              <a:rPr lang="en-US" dirty="0"/>
              <a:t>Professional valuation firms</a:t>
            </a:r>
          </a:p>
          <a:p>
            <a:r>
              <a:rPr lang="en-US" dirty="0"/>
              <a:t>Nationally-recognized compensation surveys</a:t>
            </a:r>
          </a:p>
          <a:p>
            <a:r>
              <a:rPr lang="en-US" dirty="0"/>
              <a:t>Other recent transactions </a:t>
            </a:r>
          </a:p>
        </p:txBody>
      </p:sp>
    </p:spTree>
    <p:extLst>
      <p:ext uri="{BB962C8B-B14F-4D97-AF65-F5344CB8AC3E}">
        <p14:creationId xmlns:p14="http://schemas.microsoft.com/office/powerpoint/2010/main" val="356649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9586-94E4-4623-A696-BA7019C18A4B}"/>
              </a:ext>
            </a:extLst>
          </p:cNvPr>
          <p:cNvSpPr>
            <a:spLocks noGrp="1"/>
          </p:cNvSpPr>
          <p:nvPr>
            <p:ph type="title"/>
          </p:nvPr>
        </p:nvSpPr>
        <p:spPr/>
        <p:txBody>
          <a:bodyPr/>
          <a:lstStyle/>
          <a:p>
            <a:r>
              <a:rPr lang="en-US" dirty="0"/>
              <a:t>What is “Commercially Reasonable?”</a:t>
            </a:r>
          </a:p>
        </p:txBody>
      </p:sp>
      <p:sp>
        <p:nvSpPr>
          <p:cNvPr id="3" name="Content Placeholder 2">
            <a:extLst>
              <a:ext uri="{FF2B5EF4-FFF2-40B4-BE49-F238E27FC236}">
                <a16:creationId xmlns:a16="http://schemas.microsoft.com/office/drawing/2014/main" id="{69CF25EE-A2C8-4F72-BA15-0F09E1535841}"/>
              </a:ext>
            </a:extLst>
          </p:cNvPr>
          <p:cNvSpPr>
            <a:spLocks noGrp="1"/>
          </p:cNvSpPr>
          <p:nvPr>
            <p:ph idx="1"/>
          </p:nvPr>
        </p:nvSpPr>
        <p:spPr/>
        <p:txBody>
          <a:bodyPr>
            <a:normAutofit/>
          </a:bodyPr>
          <a:lstStyle/>
          <a:p>
            <a:r>
              <a:rPr lang="en-US" dirty="0"/>
              <a:t>Not defined in the </a:t>
            </a:r>
            <a:r>
              <a:rPr lang="en-US" dirty="0" err="1"/>
              <a:t>AKS</a:t>
            </a:r>
            <a:r>
              <a:rPr lang="en-US" dirty="0"/>
              <a:t>.  Under Stark it means: “the particular arrangement furthers a </a:t>
            </a:r>
            <a:r>
              <a:rPr lang="en-US" b="1" i="1" dirty="0"/>
              <a:t>legitimate business purpose</a:t>
            </a:r>
            <a:r>
              <a:rPr lang="en-US" dirty="0"/>
              <a:t> of the parties to the arrangement and is </a:t>
            </a:r>
            <a:r>
              <a:rPr lang="en-US" b="1" i="1" dirty="0"/>
              <a:t>sensible</a:t>
            </a:r>
            <a:r>
              <a:rPr lang="en-US" dirty="0"/>
              <a:t>, considering the characteristics of the parties, including their size, type, scope, and specialty. An arrangement may be commercially reasonable even if it does not result in profit for one or more of the parties.”</a:t>
            </a:r>
          </a:p>
          <a:p>
            <a:r>
              <a:rPr lang="en-US" dirty="0"/>
              <a:t>Ask this key question: what </a:t>
            </a:r>
            <a:r>
              <a:rPr lang="en-US" i="1" dirty="0"/>
              <a:t>legitimate </a:t>
            </a:r>
            <a:r>
              <a:rPr lang="en-US" dirty="0"/>
              <a:t>need is being served by the arrangement?  Would a prudent business person enter into this transaction in the absence of some </a:t>
            </a:r>
            <a:r>
              <a:rPr lang="en-US" i="1" dirty="0"/>
              <a:t>ancillary </a:t>
            </a:r>
            <a:r>
              <a:rPr lang="en-US" dirty="0"/>
              <a:t>benefit?</a:t>
            </a:r>
          </a:p>
        </p:txBody>
      </p:sp>
    </p:spTree>
    <p:extLst>
      <p:ext uri="{BB962C8B-B14F-4D97-AF65-F5344CB8AC3E}">
        <p14:creationId xmlns:p14="http://schemas.microsoft.com/office/powerpoint/2010/main" val="60783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1A0D-7013-29DD-E6EA-C3611046F560}"/>
              </a:ext>
            </a:extLst>
          </p:cNvPr>
          <p:cNvSpPr>
            <a:spLocks noGrp="1"/>
          </p:cNvSpPr>
          <p:nvPr>
            <p:ph type="title"/>
          </p:nvPr>
        </p:nvSpPr>
        <p:spPr/>
        <p:txBody>
          <a:bodyPr/>
          <a:lstStyle/>
          <a:p>
            <a:r>
              <a:rPr lang="en-US" dirty="0"/>
              <a:t>What is “Commercially Reasonable”? - Leases</a:t>
            </a:r>
          </a:p>
        </p:txBody>
      </p:sp>
      <p:sp>
        <p:nvSpPr>
          <p:cNvPr id="3" name="Content Placeholder 2">
            <a:extLst>
              <a:ext uri="{FF2B5EF4-FFF2-40B4-BE49-F238E27FC236}">
                <a16:creationId xmlns:a16="http://schemas.microsoft.com/office/drawing/2014/main" id="{2AB9C488-4E7E-1CFE-C7D6-EEEE8EC7AFDA}"/>
              </a:ext>
            </a:extLst>
          </p:cNvPr>
          <p:cNvSpPr>
            <a:spLocks noGrp="1"/>
          </p:cNvSpPr>
          <p:nvPr>
            <p:ph idx="1"/>
          </p:nvPr>
        </p:nvSpPr>
        <p:spPr/>
        <p:txBody>
          <a:bodyPr/>
          <a:lstStyle/>
          <a:p>
            <a:endParaRPr lang="en-US" dirty="0">
              <a:latin typeface="Georgia" panose="02040502050405020303" pitchFamily="18" charset="0"/>
            </a:endParaRPr>
          </a:p>
          <a:p>
            <a:r>
              <a:rPr lang="en-US" dirty="0">
                <a:latin typeface="Georgia" panose="02040502050405020303" pitchFamily="18" charset="0"/>
              </a:rPr>
              <a:t>Not a valuation issue per CMS</a:t>
            </a:r>
          </a:p>
          <a:p>
            <a:r>
              <a:rPr lang="en-US" dirty="0">
                <a:latin typeface="Georgia" panose="02040502050405020303" pitchFamily="18" charset="0"/>
              </a:rPr>
              <a:t>The arrangement “furthers a legitimate business purpose” of the parties and is “sensible” and “does not exceed that which is reasonably necessary” for the legitimate purpose</a:t>
            </a:r>
          </a:p>
          <a:p>
            <a:r>
              <a:rPr lang="en-US" dirty="0">
                <a:latin typeface="Georgia" panose="02040502050405020303" pitchFamily="18" charset="0"/>
              </a:rPr>
              <a:t> Not “commercially reasonable” to pay “remuneration to the lessor under the guise of rental charges where the rental charges are for office space or equipment for which the lessee has no genuine or reasonable use”</a:t>
            </a:r>
          </a:p>
        </p:txBody>
      </p:sp>
    </p:spTree>
    <p:extLst>
      <p:ext uri="{BB962C8B-B14F-4D97-AF65-F5344CB8AC3E}">
        <p14:creationId xmlns:p14="http://schemas.microsoft.com/office/powerpoint/2010/main" val="8061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window, suit&#10;&#10;Description automatically generated">
            <a:extLst>
              <a:ext uri="{FF2B5EF4-FFF2-40B4-BE49-F238E27FC236}">
                <a16:creationId xmlns:a16="http://schemas.microsoft.com/office/drawing/2014/main" id="{34901187-4808-49E2-A7B0-0F610834D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019" y="1866066"/>
            <a:ext cx="2692235" cy="2692235"/>
          </a:xfrm>
          <a:prstGeom prst="rect">
            <a:avLst/>
          </a:prstGeom>
        </p:spPr>
      </p:pic>
      <p:sp>
        <p:nvSpPr>
          <p:cNvPr id="14" name="Title 1">
            <a:extLst>
              <a:ext uri="{FF2B5EF4-FFF2-40B4-BE49-F238E27FC236}">
                <a16:creationId xmlns:a16="http://schemas.microsoft.com/office/drawing/2014/main" id="{56BC68BD-A1F0-45EC-A4F0-167034511FF7}"/>
              </a:ext>
            </a:extLst>
          </p:cNvPr>
          <p:cNvSpPr txBox="1">
            <a:spLocks/>
          </p:cNvSpPr>
          <p:nvPr/>
        </p:nvSpPr>
        <p:spPr>
          <a:xfrm>
            <a:off x="1290686" y="4617695"/>
            <a:ext cx="3378899" cy="1132656"/>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Arial" panose="020B0604020202020204" pitchFamily="34" charset="0"/>
              </a:defRPr>
            </a:lvl1p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Meagen</a:t>
            </a:r>
            <a:r>
              <a:rPr kumimoji="0" lang="en-US" sz="1800" b="1" i="0" u="none" strike="noStrike" kern="1200" cap="none" spc="0" normalizeH="0" baseline="0" noProof="0" dirty="0">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 E.W. Burrows, SHRM-CP</a:t>
            </a:r>
          </a:p>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Shareholder</a:t>
            </a:r>
            <a:br>
              <a:rPr kumimoji="0" lang="en-US" sz="1800" b="1" i="0" u="none" strike="noStrike" kern="1200" cap="none" spc="0" normalizeH="0" baseline="0" noProof="0" dirty="0">
                <a:ln>
                  <a:noFill/>
                </a:ln>
                <a:solidFill>
                  <a:srgbClr val="CB2C3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1" i="0" u="none" strike="noStrike" kern="1200" cap="none" spc="0" normalizeH="0" baseline="0" noProof="0" dirty="0">
                <a:ln>
                  <a:noFill/>
                </a:ln>
                <a:solidFill>
                  <a:srgbClr val="080808"/>
                </a:solidFill>
                <a:effectLst/>
                <a:uLnTx/>
                <a:uFillTx/>
                <a:latin typeface="Arial" panose="020B0604020202020204" pitchFamily="34" charset="0"/>
                <a:ea typeface="Times New Roman" panose="02020603050405020304" pitchFamily="18" charset="0"/>
                <a:cs typeface="Arial" panose="020B0604020202020204" pitchFamily="34" charset="0"/>
              </a:rPr>
              <a:t>918-595-4832</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1" i="0" u="none" strike="noStrike" kern="1200" cap="none" spc="0" normalizeH="0" baseline="0" noProof="0" dirty="0">
                <a:ln>
                  <a:noFill/>
                </a:ln>
                <a:solidFill>
                  <a:srgbClr val="EE2842"/>
                </a:solidFill>
                <a:effectLst/>
                <a:uLnTx/>
                <a:uFillTx/>
                <a:latin typeface="Arial" panose="020B0604020202020204" pitchFamily="34" charset="0"/>
                <a:ea typeface="+mj-ea"/>
                <a:cs typeface="Arial" panose="020B0604020202020204" pitchFamily="34" charset="0"/>
              </a:rPr>
              <a:t>mburrows@gablelaw.com</a:t>
            </a:r>
          </a:p>
        </p:txBody>
      </p:sp>
      <p:sp>
        <p:nvSpPr>
          <p:cNvPr id="2" name="Title 1">
            <a:extLst>
              <a:ext uri="{FF2B5EF4-FFF2-40B4-BE49-F238E27FC236}">
                <a16:creationId xmlns:a16="http://schemas.microsoft.com/office/drawing/2014/main" id="{1D2C8D5D-C7B8-4D6A-AA9B-8ECC71071F84}"/>
              </a:ext>
            </a:extLst>
          </p:cNvPr>
          <p:cNvSpPr>
            <a:spLocks noGrp="1"/>
          </p:cNvSpPr>
          <p:nvPr>
            <p:ph type="title"/>
          </p:nvPr>
        </p:nvSpPr>
        <p:spPr/>
        <p:txBody>
          <a:bodyPr/>
          <a:lstStyle/>
          <a:p>
            <a:r>
              <a:rPr lang="en-US" dirty="0"/>
              <a:t>Speakers</a:t>
            </a:r>
          </a:p>
        </p:txBody>
      </p:sp>
      <p:sp>
        <p:nvSpPr>
          <p:cNvPr id="10" name="Title 1">
            <a:extLst>
              <a:ext uri="{FF2B5EF4-FFF2-40B4-BE49-F238E27FC236}">
                <a16:creationId xmlns:a16="http://schemas.microsoft.com/office/drawing/2014/main" id="{EFBE3925-3498-4CE2-BD35-1C27F1D1928C}"/>
              </a:ext>
            </a:extLst>
          </p:cNvPr>
          <p:cNvSpPr txBox="1">
            <a:spLocks/>
          </p:cNvSpPr>
          <p:nvPr/>
        </p:nvSpPr>
        <p:spPr>
          <a:xfrm>
            <a:off x="5180515" y="4639510"/>
            <a:ext cx="3378899" cy="11326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Arial" panose="020B0604020202020204" pitchFamily="34" charset="0"/>
              </a:defRPr>
            </a:lvl1p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Philip D. </a:t>
            </a:r>
            <a:r>
              <a:rPr kumimoji="0" lang="en-US" sz="1500" b="1" i="0" u="none" strike="noStrike" kern="1200" cap="none" spc="0" normalizeH="0" baseline="0" noProof="0" dirty="0" err="1">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HIxon</a:t>
            </a:r>
            <a:endParaRPr kumimoji="0" lang="en-US" sz="1500" b="1" i="0" u="none" strike="noStrike" kern="1200" cap="none" spc="0" normalizeH="0" baseline="0" noProof="0" dirty="0">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Shareholder</a:t>
            </a:r>
            <a:br>
              <a:rPr kumimoji="0" lang="en-US" sz="1500" b="1" i="0" u="none" strike="noStrike" kern="1200" cap="none" spc="0" normalizeH="0" baseline="0" noProof="0" dirty="0">
                <a:ln>
                  <a:noFill/>
                </a:ln>
                <a:solidFill>
                  <a:srgbClr val="CB2C3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500" b="1" i="0" u="none" strike="noStrike" kern="1200" cap="none" spc="0" normalizeH="0" baseline="0" noProof="0" dirty="0">
                <a:ln>
                  <a:noFill/>
                </a:ln>
                <a:solidFill>
                  <a:srgbClr val="080808"/>
                </a:solidFill>
                <a:effectLst/>
                <a:uLnTx/>
                <a:uFillTx/>
                <a:latin typeface="Arial" panose="020B0604020202020204" pitchFamily="34" charset="0"/>
                <a:ea typeface="Times New Roman" panose="02020603050405020304" pitchFamily="18" charset="0"/>
                <a:cs typeface="Arial" panose="020B0604020202020204" pitchFamily="34" charset="0"/>
              </a:rPr>
              <a:t>918-595-4831</a:t>
            </a:r>
            <a:b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500" b="1" i="0" u="none" strike="noStrike" kern="1200" cap="none" spc="0" normalizeH="0" baseline="0" noProof="0" dirty="0">
                <a:ln>
                  <a:noFill/>
                </a:ln>
                <a:solidFill>
                  <a:srgbClr val="EE2842"/>
                </a:solidFill>
                <a:effectLst/>
                <a:uLnTx/>
                <a:uFillTx/>
                <a:latin typeface="Arial" panose="020B0604020202020204" pitchFamily="34" charset="0"/>
                <a:ea typeface="+mj-ea"/>
                <a:cs typeface="Arial" panose="020B0604020202020204" pitchFamily="34" charset="0"/>
              </a:rPr>
              <a:t>phixon@gablelaw.com</a:t>
            </a:r>
          </a:p>
        </p:txBody>
      </p:sp>
      <p:pic>
        <p:nvPicPr>
          <p:cNvPr id="1026" name="Picture 2">
            <a:extLst>
              <a:ext uri="{FF2B5EF4-FFF2-40B4-BE49-F238E27FC236}">
                <a16:creationId xmlns:a16="http://schemas.microsoft.com/office/drawing/2014/main" id="{E8135E5B-9A34-5C53-38A0-48098C36B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093" y="1866065"/>
            <a:ext cx="2692236" cy="269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9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6954-DF46-93A4-F48D-31DA58610235}"/>
              </a:ext>
            </a:extLst>
          </p:cNvPr>
          <p:cNvSpPr>
            <a:spLocks noGrp="1"/>
          </p:cNvSpPr>
          <p:nvPr>
            <p:ph type="title"/>
          </p:nvPr>
        </p:nvSpPr>
        <p:spPr/>
        <p:txBody>
          <a:bodyPr/>
          <a:lstStyle/>
          <a:p>
            <a:r>
              <a:rPr lang="en-US" dirty="0"/>
              <a:t>Meaning of “take into account” under Stark</a:t>
            </a:r>
          </a:p>
        </p:txBody>
      </p:sp>
      <p:sp>
        <p:nvSpPr>
          <p:cNvPr id="3" name="Content Placeholder 2">
            <a:extLst>
              <a:ext uri="{FF2B5EF4-FFF2-40B4-BE49-F238E27FC236}">
                <a16:creationId xmlns:a16="http://schemas.microsoft.com/office/drawing/2014/main" id="{BBCCAC05-0B6B-FBC1-FC3A-15A6C6AE2CCB}"/>
              </a:ext>
            </a:extLst>
          </p:cNvPr>
          <p:cNvSpPr>
            <a:spLocks noGrp="1"/>
          </p:cNvSpPr>
          <p:nvPr>
            <p:ph idx="1"/>
          </p:nvPr>
        </p:nvSpPr>
        <p:spPr>
          <a:xfrm>
            <a:off x="838199" y="1825625"/>
            <a:ext cx="10804301" cy="4241800"/>
          </a:xfrm>
        </p:spPr>
        <p:txBody>
          <a:bodyPr>
            <a:normAutofit fontScale="92500" lnSpcReduction="10000"/>
          </a:bodyPr>
          <a:lstStyle/>
          <a:p>
            <a:r>
              <a:rPr lang="en-US" dirty="0"/>
              <a:t>For a number of exceptions to Stark and </a:t>
            </a:r>
            <a:r>
              <a:rPr lang="en-US" dirty="0" err="1"/>
              <a:t>AKS</a:t>
            </a:r>
            <a:r>
              <a:rPr lang="en-US" dirty="0"/>
              <a:t>, compensation cannot be “determined in any manner that takes into account the volume or value of referrals or other business generated between the parties.”</a:t>
            </a:r>
          </a:p>
          <a:p>
            <a:r>
              <a:rPr lang="en-US" dirty="0"/>
              <a:t>Until recently, this concept had no definition, but now we have some “clarity” under Stark (still no </a:t>
            </a:r>
            <a:r>
              <a:rPr lang="en-US" dirty="0" err="1"/>
              <a:t>AKS</a:t>
            </a:r>
            <a:r>
              <a:rPr lang="en-US" dirty="0"/>
              <a:t> definition):</a:t>
            </a:r>
          </a:p>
          <a:p>
            <a:pPr lvl="1"/>
            <a:r>
              <a:rPr lang="en-US" dirty="0"/>
              <a:t>For unit-based compensation, </a:t>
            </a:r>
            <a:r>
              <a:rPr lang="en-US" dirty="0" err="1"/>
              <a:t>FMV</a:t>
            </a:r>
            <a:r>
              <a:rPr lang="en-US" dirty="0"/>
              <a:t> </a:t>
            </a:r>
            <a:r>
              <a:rPr lang="en-US" u="sng" dirty="0"/>
              <a:t>and</a:t>
            </a:r>
            <a:r>
              <a:rPr lang="en-US" dirty="0"/>
              <a:t> no variation in unit of compensation</a:t>
            </a:r>
          </a:p>
          <a:p>
            <a:pPr lvl="1"/>
            <a:r>
              <a:rPr lang="en-US" dirty="0"/>
              <a:t>For payment </a:t>
            </a:r>
            <a:r>
              <a:rPr lang="en-US" u="sng" dirty="0"/>
              <a:t>to</a:t>
            </a:r>
            <a:r>
              <a:rPr lang="en-US" dirty="0"/>
              <a:t> a physician, referrals/other business are not a variable (directly or indirectly) in the compensation formula </a:t>
            </a:r>
          </a:p>
          <a:p>
            <a:pPr lvl="2"/>
            <a:r>
              <a:rPr lang="en-US" dirty="0"/>
              <a:t>Results in a positive correlation – when referrals increase, compensation increases</a:t>
            </a:r>
          </a:p>
          <a:p>
            <a:pPr lvl="1"/>
            <a:r>
              <a:rPr lang="en-US" dirty="0"/>
              <a:t>For payment </a:t>
            </a:r>
            <a:r>
              <a:rPr lang="en-US" u="sng" dirty="0"/>
              <a:t>from</a:t>
            </a:r>
            <a:r>
              <a:rPr lang="en-US" dirty="0"/>
              <a:t> a physician, referrals/other business are not a variable (directly or indirectly) in the compensation formula</a:t>
            </a:r>
          </a:p>
          <a:p>
            <a:pPr lvl="2"/>
            <a:r>
              <a:rPr lang="en-US" dirty="0"/>
              <a:t>Results in a negative correlation – when referrals increase, the price decreases</a:t>
            </a:r>
          </a:p>
          <a:p>
            <a:pPr lvl="1"/>
            <a:endParaRPr lang="en-US" dirty="0"/>
          </a:p>
        </p:txBody>
      </p:sp>
    </p:spTree>
    <p:extLst>
      <p:ext uri="{BB962C8B-B14F-4D97-AF65-F5344CB8AC3E}">
        <p14:creationId xmlns:p14="http://schemas.microsoft.com/office/powerpoint/2010/main" val="242248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6954-DF46-93A4-F48D-31DA58610235}"/>
              </a:ext>
            </a:extLst>
          </p:cNvPr>
          <p:cNvSpPr>
            <a:spLocks noGrp="1"/>
          </p:cNvSpPr>
          <p:nvPr>
            <p:ph type="title"/>
          </p:nvPr>
        </p:nvSpPr>
        <p:spPr/>
        <p:txBody>
          <a:bodyPr/>
          <a:lstStyle/>
          <a:p>
            <a:r>
              <a:rPr lang="en-US" dirty="0"/>
              <a:t>Meaning of “takes into account” – Leases</a:t>
            </a:r>
          </a:p>
        </p:txBody>
      </p:sp>
      <p:sp>
        <p:nvSpPr>
          <p:cNvPr id="3" name="Content Placeholder 2">
            <a:extLst>
              <a:ext uri="{FF2B5EF4-FFF2-40B4-BE49-F238E27FC236}">
                <a16:creationId xmlns:a16="http://schemas.microsoft.com/office/drawing/2014/main" id="{BBCCAC05-0B6B-FBC1-FC3A-15A6C6AE2CCB}"/>
              </a:ext>
            </a:extLst>
          </p:cNvPr>
          <p:cNvSpPr>
            <a:spLocks noGrp="1"/>
          </p:cNvSpPr>
          <p:nvPr>
            <p:ph idx="1"/>
          </p:nvPr>
        </p:nvSpPr>
        <p:spPr/>
        <p:txBody>
          <a:bodyPr/>
          <a:lstStyle/>
          <a:p>
            <a:endParaRPr lang="en-US" dirty="0">
              <a:latin typeface="Georgia" panose="02040502050405020303" pitchFamily="18" charset="0"/>
            </a:endParaRPr>
          </a:p>
          <a:p>
            <a:r>
              <a:rPr lang="en-US" dirty="0">
                <a:latin typeface="Georgia" panose="02040502050405020303" pitchFamily="18" charset="0"/>
              </a:rPr>
              <a:t>Separate and distinct from FMV</a:t>
            </a:r>
          </a:p>
          <a:p>
            <a:r>
              <a:rPr lang="en-US" dirty="0">
                <a:latin typeface="Georgia" panose="02040502050405020303" pitchFamily="18" charset="0"/>
              </a:rPr>
              <a:t>CMS Example: “[R]</a:t>
            </a:r>
            <a:r>
              <a:rPr lang="en-US" dirty="0" err="1">
                <a:latin typeface="Georgia" panose="02040502050405020303" pitchFamily="18" charset="0"/>
              </a:rPr>
              <a:t>ental</a:t>
            </a:r>
            <a:r>
              <a:rPr lang="en-US" dirty="0">
                <a:latin typeface="Georgia" panose="02040502050405020303" pitchFamily="18" charset="0"/>
              </a:rPr>
              <a:t> charges are $5,000 per month and the arrangement provides that the monthly rental charges will be reduced by $5 for each diagnostic test ordered by the physician and furnished in one of the hospital’s outpatient departments”</a:t>
            </a:r>
          </a:p>
          <a:p>
            <a:r>
              <a:rPr lang="en-US" dirty="0">
                <a:latin typeface="Georgia" panose="02040502050405020303" pitchFamily="18" charset="0"/>
              </a:rPr>
              <a:t>Prohibited “Takes into Account” Compensation = $5,000 – ($5 x Number of DHS Referrals)</a:t>
            </a: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98831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5420-48C0-9568-94A6-7CF20BB95572}"/>
              </a:ext>
            </a:extLst>
          </p:cNvPr>
          <p:cNvSpPr>
            <a:spLocks noGrp="1"/>
          </p:cNvSpPr>
          <p:nvPr>
            <p:ph type="title"/>
          </p:nvPr>
        </p:nvSpPr>
        <p:spPr/>
        <p:txBody>
          <a:bodyPr/>
          <a:lstStyle/>
          <a:p>
            <a:r>
              <a:rPr lang="en-US" dirty="0"/>
              <a:t>Private Inurement Purchase </a:t>
            </a:r>
            <a:br>
              <a:rPr lang="en-US" dirty="0"/>
            </a:br>
            <a:r>
              <a:rPr lang="en-US" dirty="0"/>
              <a:t>(26 C.F.R. </a:t>
            </a:r>
            <a:r>
              <a:rPr lang="en-US" dirty="0">
                <a:latin typeface="Calibri" panose="020F0502020204030204" pitchFamily="34" charset="0"/>
                <a:cs typeface="Calibri" panose="020F0502020204030204" pitchFamily="34" charset="0"/>
              </a:rPr>
              <a:t>§ 1.501(c)(3) – 1(c)(2)</a:t>
            </a:r>
            <a:endParaRPr lang="en-US" dirty="0"/>
          </a:p>
        </p:txBody>
      </p:sp>
      <p:sp>
        <p:nvSpPr>
          <p:cNvPr id="3" name="Content Placeholder 2">
            <a:extLst>
              <a:ext uri="{FF2B5EF4-FFF2-40B4-BE49-F238E27FC236}">
                <a16:creationId xmlns:a16="http://schemas.microsoft.com/office/drawing/2014/main" id="{25E046DE-3B21-B362-CD14-9A8E091F456C}"/>
              </a:ext>
            </a:extLst>
          </p:cNvPr>
          <p:cNvSpPr>
            <a:spLocks noGrp="1"/>
          </p:cNvSpPr>
          <p:nvPr>
            <p:ph idx="1"/>
          </p:nvPr>
        </p:nvSpPr>
        <p:spPr/>
        <p:txBody>
          <a:bodyPr>
            <a:normAutofit lnSpcReduction="10000"/>
          </a:bodyPr>
          <a:lstStyle/>
          <a:p>
            <a:endParaRPr lang="en-US" dirty="0">
              <a:latin typeface="Georgia" panose="02040502050405020303" pitchFamily="18" charset="0"/>
            </a:endParaRPr>
          </a:p>
          <a:p>
            <a:r>
              <a:rPr lang="en-US" dirty="0">
                <a:latin typeface="Georgia" panose="02040502050405020303" pitchFamily="18" charset="0"/>
              </a:rPr>
              <a:t>Applicable to not-for-profits (i.e., 501(c)(3) entities)</a:t>
            </a:r>
          </a:p>
          <a:p>
            <a:r>
              <a:rPr lang="en-US" dirty="0">
                <a:latin typeface="Georgia" panose="02040502050405020303" pitchFamily="18" charset="0"/>
              </a:rPr>
              <a:t>“An organization is not operated exclusively for one or more exempt purposes if its net earnings inure in whole or in part to the benefit of private shareholders or individuals. ”</a:t>
            </a:r>
          </a:p>
          <a:p>
            <a:r>
              <a:rPr lang="en-US" dirty="0">
                <a:latin typeface="Georgia" panose="02040502050405020303" pitchFamily="18" charset="0"/>
              </a:rPr>
              <a:t>Not necessarily affected by CMS’s December 2020 Rulemaking: “[O]</a:t>
            </a:r>
            <a:r>
              <a:rPr lang="en-US" dirty="0" err="1">
                <a:latin typeface="Georgia" panose="02040502050405020303" pitchFamily="18" charset="0"/>
              </a:rPr>
              <a:t>ur</a:t>
            </a:r>
            <a:r>
              <a:rPr lang="en-US" dirty="0">
                <a:latin typeface="Georgia" panose="02040502050405020303" pitchFamily="18" charset="0"/>
              </a:rPr>
              <a:t> interpretation of these key terms [i.e., commercially reasonable, FMV, takes into account] does not relate to and in no way binds the [IRS] with respect to its rulings and interpretation ….”</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330872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8432-DBAE-4ECB-834D-83AD06684A74}"/>
              </a:ext>
            </a:extLst>
          </p:cNvPr>
          <p:cNvSpPr>
            <a:spLocks noGrp="1"/>
          </p:cNvSpPr>
          <p:nvPr>
            <p:ph type="title"/>
          </p:nvPr>
        </p:nvSpPr>
        <p:spPr/>
        <p:txBody>
          <a:bodyPr/>
          <a:lstStyle/>
          <a:p>
            <a:r>
              <a:rPr lang="en-US" dirty="0"/>
              <a:t>Red Flags; Case Studies/Enforcement Actions</a:t>
            </a:r>
          </a:p>
        </p:txBody>
      </p:sp>
      <p:sp>
        <p:nvSpPr>
          <p:cNvPr id="3" name="Content Placeholder 2">
            <a:extLst>
              <a:ext uri="{FF2B5EF4-FFF2-40B4-BE49-F238E27FC236}">
                <a16:creationId xmlns:a16="http://schemas.microsoft.com/office/drawing/2014/main" id="{9455BABA-85AC-49E6-83A3-151B15DFE514}"/>
              </a:ext>
            </a:extLst>
          </p:cNvPr>
          <p:cNvSpPr>
            <a:spLocks noGrp="1"/>
          </p:cNvSpPr>
          <p:nvPr>
            <p:ph idx="1"/>
          </p:nvPr>
        </p:nvSpPr>
        <p:spPr/>
        <p:txBody>
          <a:bodyPr>
            <a:normAutofit fontScale="92500" lnSpcReduction="20000"/>
          </a:bodyPr>
          <a:lstStyle/>
          <a:p>
            <a:r>
              <a:rPr lang="en-US" dirty="0"/>
              <a:t>Some Red Flags:</a:t>
            </a:r>
          </a:p>
          <a:p>
            <a:pPr lvl="1"/>
            <a:r>
              <a:rPr lang="en-US" dirty="0"/>
              <a:t>Sham arrangements (looks good on paper, no actual services performed)</a:t>
            </a:r>
          </a:p>
          <a:p>
            <a:pPr lvl="1"/>
            <a:r>
              <a:rPr lang="en-US" dirty="0"/>
              <a:t>Compensation stacking/failure to consider TOTAL compensation</a:t>
            </a:r>
          </a:p>
          <a:p>
            <a:pPr lvl="1"/>
            <a:r>
              <a:rPr lang="en-US" dirty="0"/>
              <a:t>Lack of documentation (no time records, etc.) </a:t>
            </a:r>
          </a:p>
          <a:p>
            <a:r>
              <a:rPr lang="en-US" dirty="0"/>
              <a:t>Case Studies/Enforcement Actions:</a:t>
            </a:r>
          </a:p>
          <a:p>
            <a:pPr lvl="1"/>
            <a:r>
              <a:rPr lang="en-US" sz="2500" dirty="0" err="1"/>
              <a:t>Toumey</a:t>
            </a:r>
            <a:r>
              <a:rPr lang="en-US" sz="2500" dirty="0"/>
              <a:t> ($237million verdict, 2015 – </a:t>
            </a:r>
            <a:r>
              <a:rPr lang="en-US" sz="2500" i="1" dirty="0"/>
              <a:t>qui tam action brought by one of the physician offered a sham contract</a:t>
            </a:r>
            <a:r>
              <a:rPr lang="en-US" sz="2500" dirty="0"/>
              <a:t>)</a:t>
            </a:r>
          </a:p>
          <a:p>
            <a:pPr lvl="1"/>
            <a:r>
              <a:rPr lang="en-US" sz="2500" dirty="0"/>
              <a:t>Halifax ($85 million settlement, 2014 – </a:t>
            </a:r>
            <a:r>
              <a:rPr lang="en-US" sz="2500" i="1" dirty="0"/>
              <a:t>qui tam action brought by former compliance officer</a:t>
            </a:r>
            <a:r>
              <a:rPr lang="en-US" sz="2500" dirty="0"/>
              <a:t>)</a:t>
            </a:r>
          </a:p>
          <a:p>
            <a:pPr lvl="1"/>
            <a:r>
              <a:rPr lang="en-US" sz="2500" dirty="0"/>
              <a:t>Citizens Medical ($21.75 million settlement, 2015 – </a:t>
            </a:r>
            <a:r>
              <a:rPr lang="en-US" sz="2500" i="1" dirty="0"/>
              <a:t>qui tam action brought by medical staff members)</a:t>
            </a:r>
            <a:endParaRPr lang="en-US" sz="2500" dirty="0"/>
          </a:p>
          <a:p>
            <a:pPr lvl="1"/>
            <a:r>
              <a:rPr lang="en-US" sz="2500" dirty="0"/>
              <a:t>Sutter Health ($46 million settlement, 2019 – </a:t>
            </a:r>
            <a:r>
              <a:rPr lang="en-US" sz="2500" i="1" dirty="0"/>
              <a:t>qui tam action brought by former compliance officer</a:t>
            </a:r>
            <a:r>
              <a:rPr lang="en-US" sz="2500" dirty="0"/>
              <a:t>)</a:t>
            </a:r>
          </a:p>
        </p:txBody>
      </p:sp>
    </p:spTree>
    <p:extLst>
      <p:ext uri="{BB962C8B-B14F-4D97-AF65-F5344CB8AC3E}">
        <p14:creationId xmlns:p14="http://schemas.microsoft.com/office/powerpoint/2010/main" val="332755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D8FB-799D-4EBD-BC06-DFB4CEA13172}"/>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C25128A0-EEA1-4D7E-8F07-E849EFB41B28}"/>
              </a:ext>
            </a:extLst>
          </p:cNvPr>
          <p:cNvSpPr>
            <a:spLocks noGrp="1"/>
          </p:cNvSpPr>
          <p:nvPr>
            <p:ph idx="1"/>
          </p:nvPr>
        </p:nvSpPr>
        <p:spPr/>
        <p:txBody>
          <a:bodyPr/>
          <a:lstStyle/>
          <a:p>
            <a:r>
              <a:rPr lang="en-US" dirty="0"/>
              <a:t>Always stop to consider your facts before you sign up an arrangement with a person/entity in a referral relationship</a:t>
            </a:r>
          </a:p>
          <a:p>
            <a:r>
              <a:rPr lang="en-US" dirty="0"/>
              <a:t>Be consistent (be wary of special deals)</a:t>
            </a:r>
          </a:p>
          <a:p>
            <a:r>
              <a:rPr lang="en-US" dirty="0"/>
              <a:t>Engage a valuation firm or use third-party resources if within your budget </a:t>
            </a:r>
          </a:p>
          <a:p>
            <a:r>
              <a:rPr lang="en-US" dirty="0"/>
              <a:t>If you aren’t’ sure whether your model works, consult legal counsel (we cannot tell you whether you arrived at </a:t>
            </a:r>
            <a:r>
              <a:rPr lang="en-US" dirty="0" err="1"/>
              <a:t>FMV</a:t>
            </a:r>
            <a:r>
              <a:rPr lang="en-US" dirty="0"/>
              <a:t>, but we can help you identify weaknesses in your argument and help you think critically)</a:t>
            </a:r>
          </a:p>
        </p:txBody>
      </p:sp>
    </p:spTree>
    <p:extLst>
      <p:ext uri="{BB962C8B-B14F-4D97-AF65-F5344CB8AC3E}">
        <p14:creationId xmlns:p14="http://schemas.microsoft.com/office/powerpoint/2010/main" val="380909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EDB4-F051-70DC-CF81-92335A33AB6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F21FE65-C553-3621-EA8B-B75A51C2CF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5369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window, suit&#10;&#10;Description automatically generated">
            <a:extLst>
              <a:ext uri="{FF2B5EF4-FFF2-40B4-BE49-F238E27FC236}">
                <a16:creationId xmlns:a16="http://schemas.microsoft.com/office/drawing/2014/main" id="{34901187-4808-49E2-A7B0-0F610834DE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9373" y="1596794"/>
            <a:ext cx="1771654" cy="1771654"/>
          </a:xfrm>
          <a:prstGeom prst="rect">
            <a:avLst/>
          </a:prstGeom>
        </p:spPr>
      </p:pic>
      <p:sp>
        <p:nvSpPr>
          <p:cNvPr id="14" name="Title 1">
            <a:extLst>
              <a:ext uri="{FF2B5EF4-FFF2-40B4-BE49-F238E27FC236}">
                <a16:creationId xmlns:a16="http://schemas.microsoft.com/office/drawing/2014/main" id="{56BC68BD-A1F0-45EC-A4F0-167034511FF7}"/>
              </a:ext>
            </a:extLst>
          </p:cNvPr>
          <p:cNvSpPr txBox="1">
            <a:spLocks/>
          </p:cNvSpPr>
          <p:nvPr/>
        </p:nvSpPr>
        <p:spPr>
          <a:xfrm>
            <a:off x="2917364" y="1588626"/>
            <a:ext cx="3378899" cy="17716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Arial" panose="020B0604020202020204" pitchFamily="34" charset="0"/>
              </a:defRPr>
            </a:lvl1pPr>
          </a:lstStyle>
          <a:p>
            <a:pPr marL="0" marR="0" lvl="0" indent="0" defTabSz="6858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Meagen</a:t>
            </a:r>
            <a:r>
              <a:rPr kumimoji="0" lang="en-US" sz="1800" b="1" i="0" u="none" strike="noStrike" kern="1200" cap="none" spc="0" normalizeH="0" baseline="0" noProof="0" dirty="0">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 E.W. Burrows</a:t>
            </a:r>
          </a:p>
          <a:p>
            <a:pPr marL="0" marR="0" lvl="0" indent="0" defTabSz="685800" rtl="0" eaLnBrk="1" fontAlgn="auto" latinLnBrk="0" hangingPunct="1">
              <a:lnSpc>
                <a:spcPct val="12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Shareholder, SHRM-CP</a:t>
            </a:r>
            <a:br>
              <a:rPr kumimoji="0" lang="en-US" sz="1800" b="1" i="0" u="none" strike="noStrike" kern="1200" cap="none" spc="0" normalizeH="0" baseline="0" noProof="0" dirty="0">
                <a:ln>
                  <a:noFill/>
                </a:ln>
                <a:solidFill>
                  <a:srgbClr val="CB2C3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1" i="0" u="none" strike="noStrike" kern="1200" cap="none" spc="0" normalizeH="0" baseline="0" noProof="0" dirty="0">
                <a:ln>
                  <a:noFill/>
                </a:ln>
                <a:solidFill>
                  <a:srgbClr val="080808"/>
                </a:solidFill>
                <a:effectLst/>
                <a:uLnTx/>
                <a:uFillTx/>
                <a:latin typeface="Arial" panose="020B0604020202020204" pitchFamily="34" charset="0"/>
                <a:ea typeface="Times New Roman" panose="02020603050405020304" pitchFamily="18" charset="0"/>
                <a:cs typeface="Arial" panose="020B0604020202020204" pitchFamily="34" charset="0"/>
              </a:rPr>
              <a:t>918-595-4832</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1" i="0" u="none" strike="noStrike" kern="1200" cap="none" spc="0" normalizeH="0" baseline="0" noProof="0" dirty="0">
                <a:ln>
                  <a:noFill/>
                </a:ln>
                <a:solidFill>
                  <a:srgbClr val="EE2842"/>
                </a:solidFill>
                <a:effectLst/>
                <a:uLnTx/>
                <a:uFillTx/>
                <a:latin typeface="Arial" panose="020B0604020202020204" pitchFamily="34" charset="0"/>
                <a:ea typeface="+mj-ea"/>
                <a:cs typeface="Arial" panose="020B0604020202020204" pitchFamily="34" charset="0"/>
              </a:rPr>
              <a:t>mburrows@gablelaw.com</a:t>
            </a:r>
            <a:endParaRPr kumimoji="0" lang="en-US" sz="1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1D2C8D5D-C7B8-4D6A-AA9B-8ECC71071F84}"/>
              </a:ext>
            </a:extLst>
          </p:cNvPr>
          <p:cNvSpPr>
            <a:spLocks noGrp="1"/>
          </p:cNvSpPr>
          <p:nvPr>
            <p:ph type="title"/>
          </p:nvPr>
        </p:nvSpPr>
        <p:spPr/>
        <p:txBody>
          <a:bodyPr/>
          <a:lstStyle/>
          <a:p>
            <a:r>
              <a:rPr lang="en-US" dirty="0"/>
              <a:t>Thank You.</a:t>
            </a:r>
          </a:p>
        </p:txBody>
      </p:sp>
      <p:sp>
        <p:nvSpPr>
          <p:cNvPr id="10" name="Title 1">
            <a:extLst>
              <a:ext uri="{FF2B5EF4-FFF2-40B4-BE49-F238E27FC236}">
                <a16:creationId xmlns:a16="http://schemas.microsoft.com/office/drawing/2014/main" id="{EFBE3925-3498-4CE2-BD35-1C27F1D1928C}"/>
              </a:ext>
            </a:extLst>
          </p:cNvPr>
          <p:cNvSpPr txBox="1">
            <a:spLocks/>
          </p:cNvSpPr>
          <p:nvPr/>
        </p:nvSpPr>
        <p:spPr>
          <a:xfrm>
            <a:off x="8398055" y="1584370"/>
            <a:ext cx="3378899" cy="17759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Arial" panose="020B0604020202020204" pitchFamily="34" charset="0"/>
              </a:defRPr>
            </a:lvl1pPr>
          </a:lstStyle>
          <a:p>
            <a:pPr marL="0" marR="0" lvl="0" indent="0" defTabSz="6858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2842"/>
                </a:solidFill>
                <a:effectLst/>
                <a:uLnTx/>
                <a:uFillTx/>
                <a:latin typeface="Arial" panose="020B0604020202020204" pitchFamily="34" charset="0"/>
                <a:ea typeface="Times New Roman" panose="02020603050405020304" pitchFamily="18" charset="0"/>
                <a:cs typeface="Arial" panose="020B0604020202020204" pitchFamily="34" charset="0"/>
              </a:rPr>
              <a:t>Philip D. Hixon</a:t>
            </a:r>
          </a:p>
          <a:p>
            <a:pPr marL="0" marR="0" lvl="0" indent="0" defTabSz="685800" rtl="0" eaLnBrk="1" fontAlgn="auto" latinLnBrk="0" hangingPunct="1">
              <a:lnSpc>
                <a:spcPct val="11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Shareholder</a:t>
            </a:r>
            <a:br>
              <a:rPr kumimoji="0" lang="en-US" sz="1800" b="1" i="0" u="none" strike="noStrike" kern="1200" cap="none" spc="0" normalizeH="0" baseline="0" noProof="0" dirty="0">
                <a:ln>
                  <a:noFill/>
                </a:ln>
                <a:solidFill>
                  <a:srgbClr val="CB2C3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1" i="0" u="none" strike="noStrike" kern="1200" cap="none" spc="0" normalizeH="0" baseline="0" noProof="0" dirty="0">
                <a:ln>
                  <a:noFill/>
                </a:ln>
                <a:solidFill>
                  <a:srgbClr val="080808"/>
                </a:solidFill>
                <a:effectLst/>
                <a:uLnTx/>
                <a:uFillTx/>
                <a:latin typeface="Arial" panose="020B0604020202020204" pitchFamily="34" charset="0"/>
                <a:ea typeface="Times New Roman" panose="02020603050405020304" pitchFamily="18" charset="0"/>
                <a:cs typeface="Arial" panose="020B0604020202020204" pitchFamily="34" charset="0"/>
              </a:rPr>
              <a:t>918-595-4831</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1" i="0" u="none" strike="noStrike" kern="1200" cap="none" spc="0" normalizeH="0" baseline="0" noProof="0" dirty="0">
                <a:ln>
                  <a:noFill/>
                </a:ln>
                <a:solidFill>
                  <a:srgbClr val="EE2842"/>
                </a:solidFill>
                <a:effectLst/>
                <a:uLnTx/>
                <a:uFillTx/>
                <a:latin typeface="Arial" panose="020B0604020202020204" pitchFamily="34" charset="0"/>
                <a:ea typeface="+mj-ea"/>
                <a:cs typeface="Arial" panose="020B0604020202020204" pitchFamily="34" charset="0"/>
              </a:rPr>
              <a:t>phixon@gablelaw.com</a:t>
            </a:r>
            <a:endParaRPr kumimoji="0" lang="en-US" sz="1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9" name="Subtitle 2">
            <a:extLst>
              <a:ext uri="{FF2B5EF4-FFF2-40B4-BE49-F238E27FC236}">
                <a16:creationId xmlns:a16="http://schemas.microsoft.com/office/drawing/2014/main" id="{4DC63979-C506-4CD8-ACB3-4F9D2C715236}"/>
              </a:ext>
            </a:extLst>
          </p:cNvPr>
          <p:cNvSpPr txBox="1">
            <a:spLocks/>
          </p:cNvSpPr>
          <p:nvPr/>
        </p:nvSpPr>
        <p:spPr>
          <a:xfrm>
            <a:off x="540116" y="6180262"/>
            <a:ext cx="9021896" cy="677738"/>
          </a:xfrm>
          <a:prstGeom prst="rect">
            <a:avLst/>
          </a:prstGeom>
        </p:spPr>
        <p:txBody>
          <a:bodyPr vert="horz" lIns="91440" tIns="45720" rIns="91440" bIns="45720" rtlCol="0">
            <a:noAutofit/>
          </a:bodyPr>
          <a:lstStyle>
            <a:lvl1pPr marL="344488" indent="-344488" algn="l" defTabSz="685800" rtl="0" eaLnBrk="1" latinLnBrk="0" hangingPunct="1">
              <a:lnSpc>
                <a:spcPct val="100000"/>
              </a:lnSpc>
              <a:spcBef>
                <a:spcPts val="450"/>
              </a:spcBef>
              <a:spcAft>
                <a:spcPts val="45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90563" indent="-347663" algn="l" defTabSz="685800" rtl="0" eaLnBrk="1" latinLnBrk="0" hangingPunct="1">
              <a:lnSpc>
                <a:spcPct val="100000"/>
              </a:lnSpc>
              <a:spcBef>
                <a:spcPts val="450"/>
              </a:spcBef>
              <a:spcAft>
                <a:spcPts val="45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857250" indent="-287338" algn="l" defTabSz="685800" rtl="0" eaLnBrk="1" latinLnBrk="0" hangingPunct="1">
              <a:lnSpc>
                <a:spcPct val="100000"/>
              </a:lnSpc>
              <a:spcBef>
                <a:spcPts val="450"/>
              </a:spcBef>
              <a:spcAft>
                <a:spcPts val="450"/>
              </a:spcAft>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spcAft>
                <a:spcPts val="450"/>
              </a:spcAft>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spcAft>
                <a:spcPts val="45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presentation is provided for information purposes. It does not contain legal advice or create an attorney-client relationship and is not intended or written to be used and may not be used by any person for the purpose of avoiding penalties that may be imposed under federal, state or local laws. The information provided should not be taken as an indication of future legal results. © 2023</a:t>
            </a:r>
          </a:p>
        </p:txBody>
      </p:sp>
      <p:pic>
        <p:nvPicPr>
          <p:cNvPr id="6" name="Picture 2">
            <a:extLst>
              <a:ext uri="{FF2B5EF4-FFF2-40B4-BE49-F238E27FC236}">
                <a16:creationId xmlns:a16="http://schemas.microsoft.com/office/drawing/2014/main" id="{74AFBA37-D09E-033B-6AAB-571A77448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601" y="1596795"/>
            <a:ext cx="1771654" cy="177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18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0058-8E62-204B-509B-B5110EDBF9CA}"/>
              </a:ext>
            </a:extLst>
          </p:cNvPr>
          <p:cNvSpPr>
            <a:spLocks noGrp="1"/>
          </p:cNvSpPr>
          <p:nvPr>
            <p:ph type="title"/>
          </p:nvPr>
        </p:nvSpPr>
        <p:spPr/>
        <p:txBody>
          <a:bodyPr/>
          <a:lstStyle/>
          <a:p>
            <a:r>
              <a:rPr lang="en-US" dirty="0"/>
              <a:t>Discussion Roadmap	</a:t>
            </a:r>
          </a:p>
        </p:txBody>
      </p:sp>
      <p:sp>
        <p:nvSpPr>
          <p:cNvPr id="3" name="Content Placeholder 2">
            <a:extLst>
              <a:ext uri="{FF2B5EF4-FFF2-40B4-BE49-F238E27FC236}">
                <a16:creationId xmlns:a16="http://schemas.microsoft.com/office/drawing/2014/main" id="{9768B0BD-B5EA-CEA0-CDD4-59B244177874}"/>
              </a:ext>
            </a:extLst>
          </p:cNvPr>
          <p:cNvSpPr>
            <a:spLocks noGrp="1"/>
          </p:cNvSpPr>
          <p:nvPr>
            <p:ph idx="1"/>
          </p:nvPr>
        </p:nvSpPr>
        <p:spPr/>
        <p:txBody>
          <a:bodyPr/>
          <a:lstStyle/>
          <a:p>
            <a:r>
              <a:rPr lang="en-US" dirty="0"/>
              <a:t>Stark Law Overview</a:t>
            </a:r>
          </a:p>
          <a:p>
            <a:r>
              <a:rPr lang="en-US" dirty="0"/>
              <a:t>Antikickback Statute Overview</a:t>
            </a:r>
          </a:p>
          <a:p>
            <a:r>
              <a:rPr lang="en-US" dirty="0"/>
              <a:t>Meaning and application of:</a:t>
            </a:r>
          </a:p>
          <a:p>
            <a:pPr lvl="1"/>
            <a:r>
              <a:rPr lang="en-US" dirty="0"/>
              <a:t>“fair market value”</a:t>
            </a:r>
          </a:p>
          <a:p>
            <a:pPr lvl="1"/>
            <a:r>
              <a:rPr lang="en-US" dirty="0"/>
              <a:t>“commercially reasonable”</a:t>
            </a:r>
          </a:p>
          <a:p>
            <a:pPr lvl="1"/>
            <a:r>
              <a:rPr lang="en-US" dirty="0"/>
              <a:t>“takes into account volume or value of referrals”</a:t>
            </a:r>
          </a:p>
          <a:p>
            <a:r>
              <a:rPr lang="en-US" dirty="0"/>
              <a:t>Private Inurement</a:t>
            </a:r>
          </a:p>
          <a:p>
            <a:r>
              <a:rPr lang="en-US" dirty="0"/>
              <a:t>Case studies, enforcement actions</a:t>
            </a:r>
          </a:p>
        </p:txBody>
      </p:sp>
      <p:pic>
        <p:nvPicPr>
          <p:cNvPr id="4" name="Picture 3" descr="A picture containing grass, sky, outdoor&#10;&#10;Description automatically generated">
            <a:extLst>
              <a:ext uri="{FF2B5EF4-FFF2-40B4-BE49-F238E27FC236}">
                <a16:creationId xmlns:a16="http://schemas.microsoft.com/office/drawing/2014/main" id="{5C4DBDB6-8197-46BE-88AC-0580A03C2B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16500" y="1246733"/>
            <a:ext cx="5321142" cy="2690133"/>
          </a:xfrm>
          <a:prstGeom prst="rect">
            <a:avLst/>
          </a:prstGeom>
        </p:spPr>
      </p:pic>
    </p:spTree>
    <p:extLst>
      <p:ext uri="{BB962C8B-B14F-4D97-AF65-F5344CB8AC3E}">
        <p14:creationId xmlns:p14="http://schemas.microsoft.com/office/powerpoint/2010/main" val="218911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949FD7-8A7C-44DA-B0DC-127D3C039C43}"/>
              </a:ext>
            </a:extLst>
          </p:cNvPr>
          <p:cNvPicPr>
            <a:picLocks noChangeAspect="1"/>
          </p:cNvPicPr>
          <p:nvPr/>
        </p:nvPicPr>
        <p:blipFill rotWithShape="1">
          <a:blip r:embed="rId3" cstate="print">
            <a:alphaModFix amt="73000"/>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3" name="Title 1">
            <a:extLst>
              <a:ext uri="{FF2B5EF4-FFF2-40B4-BE49-F238E27FC236}">
                <a16:creationId xmlns:a16="http://schemas.microsoft.com/office/drawing/2014/main" id="{CE4EB6B2-6BCA-43CB-8174-F6424CA9116A}"/>
              </a:ext>
            </a:extLst>
          </p:cNvPr>
          <p:cNvSpPr txBox="1">
            <a:spLocks/>
          </p:cNvSpPr>
          <p:nvPr/>
        </p:nvSpPr>
        <p:spPr>
          <a:xfrm>
            <a:off x="704850" y="0"/>
            <a:ext cx="11323967"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400" dirty="0">
                <a:solidFill>
                  <a:prstClr val="black"/>
                </a:solidFill>
              </a:rPr>
              <a:t>Overview of the Stark Law</a:t>
            </a:r>
            <a:endParaRPr kumimoji="0" lang="en-US" sz="5400" b="0"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p:txBody>
      </p:sp>
      <p:sp>
        <p:nvSpPr>
          <p:cNvPr id="5" name="Rectangle 4">
            <a:extLst>
              <a:ext uri="{FF2B5EF4-FFF2-40B4-BE49-F238E27FC236}">
                <a16:creationId xmlns:a16="http://schemas.microsoft.com/office/drawing/2014/main" id="{41D0FC03-D659-42D4-9C79-3BD6F68B5E77}"/>
              </a:ext>
            </a:extLst>
          </p:cNvPr>
          <p:cNvSpPr/>
          <p:nvPr/>
        </p:nvSpPr>
        <p:spPr>
          <a:xfrm>
            <a:off x="0" y="0"/>
            <a:ext cx="419100" cy="6857990"/>
          </a:xfrm>
          <a:prstGeom prst="rect">
            <a:avLst/>
          </a:prstGeom>
          <a:solidFill>
            <a:srgbClr val="EE2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41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91D5-B7FD-48B6-92D7-5CDF3C77CFC7}"/>
              </a:ext>
            </a:extLst>
          </p:cNvPr>
          <p:cNvSpPr>
            <a:spLocks noGrp="1"/>
          </p:cNvSpPr>
          <p:nvPr>
            <p:ph type="title"/>
          </p:nvPr>
        </p:nvSpPr>
        <p:spPr/>
        <p:txBody>
          <a:bodyPr/>
          <a:lstStyle/>
          <a:p>
            <a:r>
              <a:rPr lang="en-US" dirty="0"/>
              <a:t>Why Do We Care About Stark?</a:t>
            </a:r>
          </a:p>
        </p:txBody>
      </p:sp>
      <p:sp>
        <p:nvSpPr>
          <p:cNvPr id="3" name="Content Placeholder 2">
            <a:extLst>
              <a:ext uri="{FF2B5EF4-FFF2-40B4-BE49-F238E27FC236}">
                <a16:creationId xmlns:a16="http://schemas.microsoft.com/office/drawing/2014/main" id="{322EE5EB-C6CE-42C2-BC11-5782EE20E979}"/>
              </a:ext>
            </a:extLst>
          </p:cNvPr>
          <p:cNvSpPr>
            <a:spLocks noGrp="1"/>
          </p:cNvSpPr>
          <p:nvPr>
            <p:ph idx="1"/>
          </p:nvPr>
        </p:nvSpPr>
        <p:spPr/>
        <p:txBody>
          <a:bodyPr>
            <a:normAutofit lnSpcReduction="10000"/>
          </a:bodyPr>
          <a:lstStyle/>
          <a:p>
            <a:r>
              <a:rPr lang="en-US" dirty="0"/>
              <a:t>It exists with the intention of curbing fraud, waste, and abuse in the healthcare system by preventing doctors from being paid to make referrals for DHS.</a:t>
            </a:r>
          </a:p>
          <a:p>
            <a:r>
              <a:rPr lang="en-US" dirty="0"/>
              <a:t>As a result, DHS Entities (entities that furnish or bill for DHS) are prohibited from having financial relationships with physicians (or their immediate family members) unless a Stark exception applies.</a:t>
            </a:r>
          </a:p>
          <a:p>
            <a:r>
              <a:rPr lang="en-US" dirty="0"/>
              <a:t>Stark is a strict liability statute – intent doesn’t matter.</a:t>
            </a:r>
          </a:p>
          <a:p>
            <a:r>
              <a:rPr lang="en-US" dirty="0"/>
              <a:t>Stark is ubiquitous. </a:t>
            </a:r>
          </a:p>
          <a:p>
            <a:r>
              <a:rPr lang="en-US" dirty="0"/>
              <a:t>Whistleblowers </a:t>
            </a:r>
          </a:p>
          <a:p>
            <a:r>
              <a:rPr lang="en-US" dirty="0"/>
              <a:t>Reverse False Claims</a:t>
            </a:r>
          </a:p>
          <a:p>
            <a:endParaRPr lang="en-US" dirty="0"/>
          </a:p>
        </p:txBody>
      </p:sp>
    </p:spTree>
    <p:extLst>
      <p:ext uri="{BB962C8B-B14F-4D97-AF65-F5344CB8AC3E}">
        <p14:creationId xmlns:p14="http://schemas.microsoft.com/office/powerpoint/2010/main" val="364413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07D9-FF1E-4C3A-BD7A-7918EDC79B0E}"/>
              </a:ext>
            </a:extLst>
          </p:cNvPr>
          <p:cNvSpPr>
            <a:spLocks noGrp="1"/>
          </p:cNvSpPr>
          <p:nvPr>
            <p:ph type="title"/>
          </p:nvPr>
        </p:nvSpPr>
        <p:spPr/>
        <p:txBody>
          <a:bodyPr/>
          <a:lstStyle/>
          <a:p>
            <a:r>
              <a:rPr lang="en-US" dirty="0"/>
              <a:t>Consequences of Violation</a:t>
            </a:r>
          </a:p>
        </p:txBody>
      </p:sp>
      <p:sp>
        <p:nvSpPr>
          <p:cNvPr id="3" name="Content Placeholder 2">
            <a:extLst>
              <a:ext uri="{FF2B5EF4-FFF2-40B4-BE49-F238E27FC236}">
                <a16:creationId xmlns:a16="http://schemas.microsoft.com/office/drawing/2014/main" id="{2FB28FAC-5045-4635-B22E-ED8FECA5D561}"/>
              </a:ext>
            </a:extLst>
          </p:cNvPr>
          <p:cNvSpPr>
            <a:spLocks noGrp="1"/>
          </p:cNvSpPr>
          <p:nvPr>
            <p:ph idx="1"/>
          </p:nvPr>
        </p:nvSpPr>
        <p:spPr>
          <a:xfrm>
            <a:off x="838200" y="1825625"/>
            <a:ext cx="10515600" cy="4241800"/>
          </a:xfrm>
        </p:spPr>
        <p:txBody>
          <a:bodyPr/>
          <a:lstStyle/>
          <a:p>
            <a:r>
              <a:rPr lang="en-US" sz="2500" dirty="0"/>
              <a:t>Recoupment of any payments made for services performed pursuant to a prohibited referral; </a:t>
            </a:r>
          </a:p>
          <a:p>
            <a:r>
              <a:rPr lang="en-US" sz="2500" dirty="0"/>
              <a:t>Potential liability for Civil Monetary Penalties (up to $15,000 for each prohibited referral);</a:t>
            </a:r>
          </a:p>
          <a:p>
            <a:r>
              <a:rPr lang="en-US" sz="2500" dirty="0"/>
              <a:t>Potential liability under the False Claims Act (up to $11,000 per false claim and treble damages); and  </a:t>
            </a:r>
          </a:p>
          <a:p>
            <a:r>
              <a:rPr lang="en-US" sz="2500" dirty="0"/>
              <a:t>Potential exclusion from Medicare/Medicaid Programs</a:t>
            </a:r>
          </a:p>
          <a:p>
            <a:pPr marL="0" indent="0">
              <a:buNone/>
            </a:pPr>
            <a:endParaRPr lang="en-US" dirty="0"/>
          </a:p>
        </p:txBody>
      </p:sp>
      <p:pic>
        <p:nvPicPr>
          <p:cNvPr id="8" name="Picture 7">
            <a:extLst>
              <a:ext uri="{FF2B5EF4-FFF2-40B4-BE49-F238E27FC236}">
                <a16:creationId xmlns:a16="http://schemas.microsoft.com/office/drawing/2014/main" id="{194E4504-F555-4B2E-AA91-AD646CE8E7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24270" y="4698330"/>
            <a:ext cx="3454861" cy="2159670"/>
          </a:xfrm>
          <a:prstGeom prst="rect">
            <a:avLst/>
          </a:prstGeom>
        </p:spPr>
      </p:pic>
      <p:sp>
        <p:nvSpPr>
          <p:cNvPr id="9" name="TextBox 8">
            <a:extLst>
              <a:ext uri="{FF2B5EF4-FFF2-40B4-BE49-F238E27FC236}">
                <a16:creationId xmlns:a16="http://schemas.microsoft.com/office/drawing/2014/main" id="{4CA84A8C-786C-4DFB-A9C1-8BAC78F8DCA2}"/>
              </a:ext>
            </a:extLst>
          </p:cNvPr>
          <p:cNvSpPr txBox="1"/>
          <p:nvPr/>
        </p:nvSpPr>
        <p:spPr>
          <a:xfrm>
            <a:off x="4610637" y="7092871"/>
            <a:ext cx="3068494" cy="230832"/>
          </a:xfrm>
          <a:prstGeom prst="rect">
            <a:avLst/>
          </a:prstGeom>
          <a:noFill/>
        </p:spPr>
        <p:txBody>
          <a:bodyPr wrap="square" rtlCol="0">
            <a:spAutoFit/>
          </a:bodyPr>
          <a:lstStyle/>
          <a:p>
            <a:r>
              <a:rPr lang="en-US" sz="900">
                <a:hlinkClick r:id="rId4" tooltip="https://www.deviantart.com/balsavor/art/Red-Alert-animation-105341981"/>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83979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52D1-621F-44DE-84C7-F5930625AA64}"/>
              </a:ext>
            </a:extLst>
          </p:cNvPr>
          <p:cNvSpPr>
            <a:spLocks noGrp="1"/>
          </p:cNvSpPr>
          <p:nvPr>
            <p:ph type="title"/>
          </p:nvPr>
        </p:nvSpPr>
        <p:spPr/>
        <p:txBody>
          <a:bodyPr/>
          <a:lstStyle/>
          <a:p>
            <a:r>
              <a:rPr lang="en-US" dirty="0"/>
              <a:t>A Few Key Definitions</a:t>
            </a:r>
          </a:p>
        </p:txBody>
      </p:sp>
      <p:sp>
        <p:nvSpPr>
          <p:cNvPr id="3" name="Content Placeholder 2">
            <a:extLst>
              <a:ext uri="{FF2B5EF4-FFF2-40B4-BE49-F238E27FC236}">
                <a16:creationId xmlns:a16="http://schemas.microsoft.com/office/drawing/2014/main" id="{4BC5520B-1AB8-43A0-8CE9-3687C73A0AEB}"/>
              </a:ext>
            </a:extLst>
          </p:cNvPr>
          <p:cNvSpPr>
            <a:spLocks noGrp="1"/>
          </p:cNvSpPr>
          <p:nvPr>
            <p:ph idx="1"/>
          </p:nvPr>
        </p:nvSpPr>
        <p:spPr/>
        <p:txBody>
          <a:bodyPr>
            <a:normAutofit fontScale="92500" lnSpcReduction="10000"/>
          </a:bodyPr>
          <a:lstStyle/>
          <a:p>
            <a:r>
              <a:rPr lang="en-US" dirty="0"/>
              <a:t>Physician</a:t>
            </a:r>
          </a:p>
          <a:p>
            <a:r>
              <a:rPr lang="en-US" dirty="0"/>
              <a:t>Designated Health Services (aka DHS)</a:t>
            </a:r>
          </a:p>
          <a:p>
            <a:pPr lvl="1"/>
            <a:r>
              <a:rPr lang="en-US" dirty="0"/>
              <a:t>List of 12 items and services that are ancillary to a physician’s practice and that have been identified as particularly susceptible to fraud, waste, and abuse</a:t>
            </a:r>
          </a:p>
          <a:p>
            <a:r>
              <a:rPr lang="en-US" dirty="0"/>
              <a:t>Financial Relationship</a:t>
            </a:r>
          </a:p>
          <a:p>
            <a:pPr lvl="1"/>
            <a:r>
              <a:rPr lang="en-US" dirty="0"/>
              <a:t>Direct or Indirect</a:t>
            </a:r>
          </a:p>
          <a:p>
            <a:pPr lvl="1"/>
            <a:r>
              <a:rPr lang="en-US" dirty="0"/>
              <a:t>Compensation or Ownership/Investment</a:t>
            </a:r>
          </a:p>
          <a:p>
            <a:pPr lvl="1"/>
            <a:r>
              <a:rPr lang="en-US" dirty="0"/>
              <a:t>Includes “immediate family members”</a:t>
            </a:r>
          </a:p>
          <a:p>
            <a:r>
              <a:rPr lang="en-US" dirty="0"/>
              <a:t>Referral</a:t>
            </a:r>
          </a:p>
          <a:p>
            <a:pPr lvl="1"/>
            <a:r>
              <a:rPr lang="en-US" u="sng" dirty="0"/>
              <a:t>NOT</a:t>
            </a:r>
            <a:r>
              <a:rPr lang="en-US" dirty="0"/>
              <a:t> the same as common medical community parlance </a:t>
            </a:r>
          </a:p>
          <a:p>
            <a:pPr lvl="1"/>
            <a:r>
              <a:rPr lang="en-US" dirty="0"/>
              <a:t>Request, order, or certification of the need for DHS</a:t>
            </a:r>
          </a:p>
        </p:txBody>
      </p:sp>
    </p:spTree>
    <p:extLst>
      <p:ext uri="{BB962C8B-B14F-4D97-AF65-F5344CB8AC3E}">
        <p14:creationId xmlns:p14="http://schemas.microsoft.com/office/powerpoint/2010/main" val="22787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FAFB-2D67-6CCD-0B3D-E6B295AFC748}"/>
              </a:ext>
            </a:extLst>
          </p:cNvPr>
          <p:cNvSpPr>
            <a:spLocks noGrp="1"/>
          </p:cNvSpPr>
          <p:nvPr>
            <p:ph type="title"/>
          </p:nvPr>
        </p:nvSpPr>
        <p:spPr/>
        <p:txBody>
          <a:bodyPr/>
          <a:lstStyle/>
          <a:p>
            <a:r>
              <a:rPr lang="en-US" dirty="0"/>
              <a:t>Quick Review – Basic Stark Analysis</a:t>
            </a:r>
          </a:p>
        </p:txBody>
      </p:sp>
      <p:sp>
        <p:nvSpPr>
          <p:cNvPr id="3" name="Content Placeholder 2">
            <a:extLst>
              <a:ext uri="{FF2B5EF4-FFF2-40B4-BE49-F238E27FC236}">
                <a16:creationId xmlns:a16="http://schemas.microsoft.com/office/drawing/2014/main" id="{D396E184-CC3C-B931-90FA-98A40E86ADB7}"/>
              </a:ext>
            </a:extLst>
          </p:cNvPr>
          <p:cNvSpPr>
            <a:spLocks noGrp="1"/>
          </p:cNvSpPr>
          <p:nvPr>
            <p:ph idx="1"/>
          </p:nvPr>
        </p:nvSpPr>
        <p:spPr/>
        <p:txBody>
          <a:bodyPr/>
          <a:lstStyle/>
          <a:p>
            <a:r>
              <a:rPr lang="en-US" dirty="0"/>
              <a:t>Step 1:  Is a physician making referrals for DHS to an entity?</a:t>
            </a:r>
          </a:p>
          <a:p>
            <a:r>
              <a:rPr lang="en-US" dirty="0"/>
              <a:t>Step 2:  Is there a financial relationship between the DHS entity and the referring physician?</a:t>
            </a:r>
          </a:p>
          <a:p>
            <a:r>
              <a:rPr lang="en-US" dirty="0"/>
              <a:t>Step 3:  If Step 1 and Step 2 are both answered affirmatively, then an exception </a:t>
            </a:r>
            <a:r>
              <a:rPr lang="en-US" u="sng" dirty="0"/>
              <a:t>must</a:t>
            </a:r>
            <a:r>
              <a:rPr lang="en-US" dirty="0"/>
              <a:t> apply to exempt the relationship from the prohibition.</a:t>
            </a:r>
          </a:p>
          <a:p>
            <a:pPr lvl="1"/>
            <a:endParaRPr lang="en-US" dirty="0"/>
          </a:p>
          <a:p>
            <a:pPr lvl="1"/>
            <a:endParaRPr lang="en-US" dirty="0"/>
          </a:p>
          <a:p>
            <a:pPr marL="2743200" lvl="6" indent="0">
              <a:buNone/>
            </a:pPr>
            <a:r>
              <a:rPr lang="en-US" sz="4400" dirty="0"/>
              <a:t>+				= </a:t>
            </a:r>
          </a:p>
        </p:txBody>
      </p:sp>
      <p:pic>
        <p:nvPicPr>
          <p:cNvPr id="4" name="Picture 2" descr="C:\Users\mmcnamara\AppData\Local\Microsoft\Windows\Temporary Internet Files\Content.IE5\4GZ4QCY1\MP900314367[1].jpg">
            <a:extLst>
              <a:ext uri="{FF2B5EF4-FFF2-40B4-BE49-F238E27FC236}">
                <a16:creationId xmlns:a16="http://schemas.microsoft.com/office/drawing/2014/main" id="{C1DC2C36-04CA-4C4C-B0C5-9F704ACC8F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938" y="4487890"/>
            <a:ext cx="1734312" cy="2004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mmcnamara\AppData\Local\Microsoft\Windows\Temporary Internet Files\Content.IE5\YDWNPNDD\MC900439600[1].png">
            <a:extLst>
              <a:ext uri="{FF2B5EF4-FFF2-40B4-BE49-F238E27FC236}">
                <a16:creationId xmlns:a16="http://schemas.microsoft.com/office/drawing/2014/main" id="{310731A0-5D5C-46F3-A7F1-5EA64F1E61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4538" y="5096105"/>
            <a:ext cx="2033036" cy="118404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Warning">
            <a:extLst>
              <a:ext uri="{FF2B5EF4-FFF2-40B4-BE49-F238E27FC236}">
                <a16:creationId xmlns:a16="http://schemas.microsoft.com/office/drawing/2014/main" id="{C41C2223-3611-4811-9F69-F55B39F40C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5641" y="4798783"/>
            <a:ext cx="1293812" cy="1293812"/>
          </a:xfrm>
          <a:prstGeom prst="rect">
            <a:avLst/>
          </a:prstGeom>
        </p:spPr>
      </p:pic>
    </p:spTree>
    <p:extLst>
      <p:ext uri="{BB962C8B-B14F-4D97-AF65-F5344CB8AC3E}">
        <p14:creationId xmlns:p14="http://schemas.microsoft.com/office/powerpoint/2010/main" val="192643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F808-9801-4AD5-8607-0CC505FA4C6B}"/>
              </a:ext>
            </a:extLst>
          </p:cNvPr>
          <p:cNvSpPr>
            <a:spLocks noGrp="1"/>
          </p:cNvSpPr>
          <p:nvPr>
            <p:ph type="title"/>
          </p:nvPr>
        </p:nvSpPr>
        <p:spPr/>
        <p:txBody>
          <a:bodyPr/>
          <a:lstStyle/>
          <a:p>
            <a:r>
              <a:rPr lang="en-US" dirty="0"/>
              <a:t>Common Theme Among Many of The Most Common Compensation Exceptions</a:t>
            </a:r>
          </a:p>
        </p:txBody>
      </p:sp>
      <p:sp>
        <p:nvSpPr>
          <p:cNvPr id="3" name="Content Placeholder 2">
            <a:extLst>
              <a:ext uri="{FF2B5EF4-FFF2-40B4-BE49-F238E27FC236}">
                <a16:creationId xmlns:a16="http://schemas.microsoft.com/office/drawing/2014/main" id="{FF0FB881-6A4F-4966-BB39-B8D2AD74814E}"/>
              </a:ext>
            </a:extLst>
          </p:cNvPr>
          <p:cNvSpPr>
            <a:spLocks noGrp="1"/>
          </p:cNvSpPr>
          <p:nvPr>
            <p:ph idx="1"/>
          </p:nvPr>
        </p:nvSpPr>
        <p:spPr/>
        <p:txBody>
          <a:bodyPr>
            <a:normAutofit/>
          </a:bodyPr>
          <a:lstStyle/>
          <a:p>
            <a:r>
              <a:rPr lang="en-US" sz="3200" dirty="0"/>
              <a:t>Compensation must be “fair market value” without “taking into account” the volume or value of DHS referrals or other business generated</a:t>
            </a:r>
          </a:p>
          <a:p>
            <a:r>
              <a:rPr lang="en-US" sz="3200" dirty="0"/>
              <a:t>The arrangement must be “commercially reasonable”</a:t>
            </a:r>
          </a:p>
        </p:txBody>
      </p:sp>
      <p:pic>
        <p:nvPicPr>
          <p:cNvPr id="5" name="Picture 4">
            <a:extLst>
              <a:ext uri="{FF2B5EF4-FFF2-40B4-BE49-F238E27FC236}">
                <a16:creationId xmlns:a16="http://schemas.microsoft.com/office/drawing/2014/main" id="{509D7340-47D6-4837-AC92-3CAB9E63D8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47493" y="3726619"/>
            <a:ext cx="4157104" cy="2766256"/>
          </a:xfrm>
          <a:prstGeom prst="rect">
            <a:avLst/>
          </a:prstGeom>
        </p:spPr>
      </p:pic>
      <p:sp>
        <p:nvSpPr>
          <p:cNvPr id="6" name="TextBox 5">
            <a:extLst>
              <a:ext uri="{FF2B5EF4-FFF2-40B4-BE49-F238E27FC236}">
                <a16:creationId xmlns:a16="http://schemas.microsoft.com/office/drawing/2014/main" id="{1EC2983D-E58A-4D15-860D-85BFF4DBDB69}"/>
              </a:ext>
            </a:extLst>
          </p:cNvPr>
          <p:cNvSpPr txBox="1"/>
          <p:nvPr/>
        </p:nvSpPr>
        <p:spPr>
          <a:xfrm>
            <a:off x="942930" y="6858000"/>
            <a:ext cx="10306140" cy="230832"/>
          </a:xfrm>
          <a:prstGeom prst="rect">
            <a:avLst/>
          </a:prstGeom>
          <a:noFill/>
        </p:spPr>
        <p:txBody>
          <a:bodyPr wrap="square" rtlCol="0">
            <a:spAutoFit/>
          </a:bodyPr>
          <a:lstStyle/>
          <a:p>
            <a:r>
              <a:rPr lang="en-US" sz="900">
                <a:hlinkClick r:id="rId4" tooltip="https://www.sciencestockphotos.com/free/optics/slides/subtractive_primary_filters.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532764435"/>
      </p:ext>
    </p:extLst>
  </p:cSld>
  <p:clrMapOvr>
    <a:masterClrMapping/>
  </p:clrMapOvr>
</p:sld>
</file>

<file path=ppt/theme/theme1.xml><?xml version="1.0" encoding="utf-8"?>
<a:theme xmlns:a="http://schemas.openxmlformats.org/drawingml/2006/main" name="GG Red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G Red Presentation Template.pptx  -  Read-Only" id="{E6FB7B73-5E3B-4355-8DE3-D9D7D9AF3406}" vid="{C4A2741F-A4B4-4857-B303-4AAFA3432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GG Red Presentation Template</Template>
  <TotalTime>3951</TotalTime>
  <Words>1892</Words>
  <Application>Microsoft Office PowerPoint</Application>
  <PresentationFormat>Widescreen</PresentationFormat>
  <Paragraphs>169</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Franklin Gothic Book</vt:lpstr>
      <vt:lpstr>Georgia</vt:lpstr>
      <vt:lpstr>Times New Roman</vt:lpstr>
      <vt:lpstr>Wingdings</vt:lpstr>
      <vt:lpstr>GG Red Presentation Template</vt:lpstr>
      <vt:lpstr>PowerPoint Presentation</vt:lpstr>
      <vt:lpstr>Speakers</vt:lpstr>
      <vt:lpstr>Discussion Roadmap </vt:lpstr>
      <vt:lpstr>PowerPoint Presentation</vt:lpstr>
      <vt:lpstr>Why Do We Care About Stark?</vt:lpstr>
      <vt:lpstr>Consequences of Violation</vt:lpstr>
      <vt:lpstr>A Few Key Definitions</vt:lpstr>
      <vt:lpstr>Quick Review – Basic Stark Analysis</vt:lpstr>
      <vt:lpstr>Common Theme Among Many of The Most Common Compensation Exceptions</vt:lpstr>
      <vt:lpstr>PowerPoint Presentation</vt:lpstr>
      <vt:lpstr>Why Do We Care About the Antikickback Statute?</vt:lpstr>
      <vt:lpstr>Common Theme Among Many of the Compensation Safe Harbors?</vt:lpstr>
      <vt:lpstr>What is “Fair Market Value”</vt:lpstr>
      <vt:lpstr>What is “Fair Market Value” –  Office Space Rental Definition</vt:lpstr>
      <vt:lpstr>What is “Fair Market Value” – Equipment Rental Definition</vt:lpstr>
      <vt:lpstr>What is “Fair Market Value” –  General Market Value Definition For Rental of Equipment or Office Space</vt:lpstr>
      <vt:lpstr>How to Establish FMV </vt:lpstr>
      <vt:lpstr>What is “Commercially Reasonable?”</vt:lpstr>
      <vt:lpstr>What is “Commercially Reasonable”? - Leases</vt:lpstr>
      <vt:lpstr>Meaning of “take into account” under Stark</vt:lpstr>
      <vt:lpstr>Meaning of “takes into account” – Leases</vt:lpstr>
      <vt:lpstr>Private Inurement Purchase  (26 C.F.R. § 1.501(c)(3) – 1(c)(2)</vt:lpstr>
      <vt:lpstr>Red Flags; Case Studies/Enforcement Actions</vt:lpstr>
      <vt:lpstr>Best Practices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Physician’s “Treatment Plan”</dc:title>
  <dc:creator>Paula Williams</dc:creator>
  <cp:lastModifiedBy>Melissa Pasha</cp:lastModifiedBy>
  <cp:revision>118</cp:revision>
  <cp:lastPrinted>2021-11-28T15:02:06Z</cp:lastPrinted>
  <dcterms:created xsi:type="dcterms:W3CDTF">2021-10-23T13:39:30Z</dcterms:created>
  <dcterms:modified xsi:type="dcterms:W3CDTF">2023-05-03T02:32:33Z</dcterms:modified>
</cp:coreProperties>
</file>